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x="18288000" cy="10287000"/>
  <p:notesSz cx="6858000" cy="9144000"/>
  <p:embeddedFontLst>
    <p:embeddedFont>
      <p:font typeface="Archivo Black" charset="1" panose="020B0A03020202020B04"/>
      <p:regular r:id="rId19"/>
    </p:embeddedFont>
    <p:embeddedFont>
      <p:font typeface="Montserrat Classic Bold" charset="1" panose="00000800000000000000"/>
      <p:regular r:id="rId20"/>
    </p:embeddedFont>
    <p:embeddedFont>
      <p:font typeface="Montserrat Light" charset="1" panose="00000400000000000000"/>
      <p:regular r:id="rId21"/>
    </p:embeddedFont>
    <p:embeddedFont>
      <p:font typeface="Montserrat Light Bold" charset="1" panose="0000080000000000000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jpeg" Type="http://schemas.openxmlformats.org/officeDocument/2006/relationships/image"/><Relationship Id="rId5" Target="../media/image4.png" Type="http://schemas.openxmlformats.org/officeDocument/2006/relationships/image"/><Relationship Id="rId6" Target="../media/image5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jpeg" Type="http://schemas.openxmlformats.org/officeDocument/2006/relationships/image"/><Relationship Id="rId3" Target="../media/image22.png" Type="http://schemas.openxmlformats.org/officeDocument/2006/relationships/image"/><Relationship Id="rId4" Target="../media/image23.svg" Type="http://schemas.openxmlformats.org/officeDocument/2006/relationships/image"/><Relationship Id="rId5" Target="../media/image28.jpe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4.png" Type="http://schemas.openxmlformats.org/officeDocument/2006/relationships/image"/><Relationship Id="rId4" Target="../media/image9.jpeg" Type="http://schemas.openxmlformats.org/officeDocument/2006/relationships/image"/><Relationship Id="rId5" Target="../media/image12.png" Type="http://schemas.openxmlformats.org/officeDocument/2006/relationships/image"/><Relationship Id="rId6" Target="../media/image13.svg" Type="http://schemas.openxmlformats.org/officeDocument/2006/relationships/image"/><Relationship Id="rId7" Target="../media/image8.jpe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.jpeg" Type="http://schemas.openxmlformats.org/officeDocument/2006/relationships/image"/><Relationship Id="rId2" Target="../media/image4.png" Type="http://schemas.openxmlformats.org/officeDocument/2006/relationships/image"/><Relationship Id="rId3" Target="../media/image29.jpeg" Type="http://schemas.openxmlformats.org/officeDocument/2006/relationships/image"/><Relationship Id="rId4" Target="../media/image30.jpeg" Type="http://schemas.openxmlformats.org/officeDocument/2006/relationships/image"/><Relationship Id="rId5" Target="../media/image31.jpeg" Type="http://schemas.openxmlformats.org/officeDocument/2006/relationships/image"/><Relationship Id="rId6" Target="../media/image32.jpeg" Type="http://schemas.openxmlformats.org/officeDocument/2006/relationships/image"/><Relationship Id="rId7" Target="../media/image33.jpeg" Type="http://schemas.openxmlformats.org/officeDocument/2006/relationships/image"/><Relationship Id="rId8" Target="../media/image34.jpeg" Type="http://schemas.openxmlformats.org/officeDocument/2006/relationships/image"/><Relationship Id="rId9" Target="../media/image35.jpe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mailto:govindnandre123@gmail.com" TargetMode="External" Type="http://schemas.openxmlformats.org/officeDocument/2006/relationships/hyperlink"/><Relationship Id="rId11" Target="../media/image42.png" Type="http://schemas.openxmlformats.org/officeDocument/2006/relationships/image"/><Relationship Id="rId12" Target="../media/image43.svg" Type="http://schemas.openxmlformats.org/officeDocument/2006/relationships/image"/><Relationship Id="rId13" Target="https://github.com/officialgovindnandre7/Business-Intelligence-360-Dashboard" TargetMode="External" Type="http://schemas.openxmlformats.org/officeDocument/2006/relationships/hyperlink"/><Relationship Id="rId14" Target="../media/image44.png" Type="http://schemas.openxmlformats.org/officeDocument/2006/relationships/image"/><Relationship Id="rId15" Target="../media/image45.svg" Type="http://schemas.openxmlformats.org/officeDocument/2006/relationships/image"/><Relationship Id="rId16" Target="https://app.powerbi.com/view?r=eyJrIjoiOGQwZGVlM2ItODg1ZC00YjVkLWI1YjItZjUwYzJiY2Q0ODM0IiwidCI6ImM2ZTU0OWIzLTVmNDUtNDAzMi1hYWU5LWQ0MjQ0ZGM1YjJjNCJ9" TargetMode="External" Type="http://schemas.openxmlformats.org/officeDocument/2006/relationships/hyperlink"/><Relationship Id="rId17" Target="../media/image46.png" Type="http://schemas.openxmlformats.org/officeDocument/2006/relationships/image"/><Relationship Id="rId18" Target="../media/image47.svg" Type="http://schemas.openxmlformats.org/officeDocument/2006/relationships/image"/><Relationship Id="rId19" Target="https://app.powerbi.com/view?r=eyJrIjoiOGQwZGVlM2ItODg1ZC00YjVkLWI1YjItZjUwYzJiY2Q0ODM0IiwidCI6ImM2ZTU0OWIzLTVmNDUtNDAzMi1hYWU5LWQ0MjQ0ZGM1YjJjNCJ9" TargetMode="External" Type="http://schemas.openxmlformats.org/officeDocument/2006/relationships/hyperlink"/><Relationship Id="rId2" Target="../media/image36.png" Type="http://schemas.openxmlformats.org/officeDocument/2006/relationships/image"/><Relationship Id="rId20" Target="https://app.powerbi.com/view?r=eyJrIjoiOGQwZGVlM2ItODg1ZC00YjVkLWI1YjItZjUwYzJiY2Q0ODM0IiwidCI6ImM2ZTU0OWIzLTVmNDUtNDAzMi1hYWU5LWQ0MjQ0ZGM1YjJjNCJ9" TargetMode="External" Type="http://schemas.openxmlformats.org/officeDocument/2006/relationships/hyperlink"/><Relationship Id="rId21" Target="https://github.com/officialgovindnandre7/Business-Intelligence-360-Dashboard" TargetMode="External" Type="http://schemas.openxmlformats.org/officeDocument/2006/relationships/hyperlink"/><Relationship Id="rId22" Target="mailto:govindnandre123@gmail.com" TargetMode="External" Type="http://schemas.openxmlformats.org/officeDocument/2006/relationships/hyperlink"/><Relationship Id="rId23" Target="tel:+919870057038" TargetMode="External" Type="http://schemas.openxmlformats.org/officeDocument/2006/relationships/hyperlink"/><Relationship Id="rId24" Target="https://www.linkedin.com/search/results/all/?fetchDeterministicClustersOnly=true&amp;heroEntityKey=urn%3Ali%3Afsd_profile%3AACoAADPEs8oB16gK5ZvSY19WvaFFKqfQx-JBrWs&amp;keywords=govind%20nandre&amp;origin=RICH_QUERY_SUGGESTION&amp;position=0&amp;searchId=8a85c7e4-3733-4199-b8ef-c5d726c57c55&amp;sid=.Fa&amp;spellCorrectionEnabled=false" TargetMode="External" Type="http://schemas.openxmlformats.org/officeDocument/2006/relationships/hyperlink"/><Relationship Id="rId3" Target="../media/image37.svg" Type="http://schemas.openxmlformats.org/officeDocument/2006/relationships/image"/><Relationship Id="rId4" Target="https://www.linkedin.com/search/results/all/?fetchDeterministicClustersOnly=true&amp;heroEntityKey=urn%3Ali%3Afsd_profile%3AACoAADPEs8oB16gK5ZvSY19WvaFFKqfQx-JBrWs&amp;keywords=govind%20nandre&amp;origin=RICH_QUERY_SUGGESTION&amp;position=0&amp;searchId=8a85c7e4-3733-4199-b8ef-c5d726c57c55&amp;sid=.Fa&amp;spellCorrectionEnabled=false" TargetMode="External" Type="http://schemas.openxmlformats.org/officeDocument/2006/relationships/hyperlink"/><Relationship Id="rId5" Target="../media/image38.png" Type="http://schemas.openxmlformats.org/officeDocument/2006/relationships/image"/><Relationship Id="rId6" Target="../media/image39.svg" Type="http://schemas.openxmlformats.org/officeDocument/2006/relationships/image"/><Relationship Id="rId7" Target="tel:+919870057038" TargetMode="External" Type="http://schemas.openxmlformats.org/officeDocument/2006/relationships/hyperlink"/><Relationship Id="rId8" Target="../media/image40.png" Type="http://schemas.openxmlformats.org/officeDocument/2006/relationships/image"/><Relationship Id="rId9" Target="../media/image41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jpeg" Type="http://schemas.openxmlformats.org/officeDocument/2006/relationships/image"/><Relationship Id="rId4" Target="../media/image8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4.png" Type="http://schemas.openxmlformats.org/officeDocument/2006/relationships/image"/><Relationship Id="rId4" Target="../media/image9.jpe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Relationship Id="rId7" Target="../media/image12.png" Type="http://schemas.openxmlformats.org/officeDocument/2006/relationships/image"/><Relationship Id="rId8" Target="../media/image13.svg" Type="http://schemas.openxmlformats.org/officeDocument/2006/relationships/image"/><Relationship Id="rId9" Target="../media/image8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14.png" Type="http://schemas.openxmlformats.org/officeDocument/2006/relationships/image"/><Relationship Id="rId4" Target="../media/image15.svg" Type="http://schemas.openxmlformats.org/officeDocument/2006/relationships/image"/><Relationship Id="rId5" Target="../media/image16.png" Type="http://schemas.openxmlformats.org/officeDocument/2006/relationships/image"/><Relationship Id="rId6" Target="../media/image17.svg" Type="http://schemas.openxmlformats.org/officeDocument/2006/relationships/image"/><Relationship Id="rId7" Target="../media/image18.png" Type="http://schemas.openxmlformats.org/officeDocument/2006/relationships/image"/><Relationship Id="rId8" Target="../media/image19.svg" Type="http://schemas.openxmlformats.org/officeDocument/2006/relationships/image"/><Relationship Id="rId9" Target="../media/image8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jpeg" Type="http://schemas.openxmlformats.org/officeDocument/2006/relationships/image"/><Relationship Id="rId3" Target="../media/image21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jpeg" Type="http://schemas.openxmlformats.org/officeDocument/2006/relationships/image"/><Relationship Id="rId3" Target="../media/image22.png" Type="http://schemas.openxmlformats.org/officeDocument/2006/relationships/image"/><Relationship Id="rId4" Target="../media/image23.svg" Type="http://schemas.openxmlformats.org/officeDocument/2006/relationships/image"/><Relationship Id="rId5" Target="../media/image24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jpeg" Type="http://schemas.openxmlformats.org/officeDocument/2006/relationships/image"/><Relationship Id="rId3" Target="../media/image22.png" Type="http://schemas.openxmlformats.org/officeDocument/2006/relationships/image"/><Relationship Id="rId4" Target="../media/image23.svg" Type="http://schemas.openxmlformats.org/officeDocument/2006/relationships/image"/><Relationship Id="rId5" Target="../media/image25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jpeg" Type="http://schemas.openxmlformats.org/officeDocument/2006/relationships/image"/><Relationship Id="rId3" Target="../media/image22.png" Type="http://schemas.openxmlformats.org/officeDocument/2006/relationships/image"/><Relationship Id="rId4" Target="../media/image23.svg" Type="http://schemas.openxmlformats.org/officeDocument/2006/relationships/image"/><Relationship Id="rId5" Target="../media/image26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jpeg" Type="http://schemas.openxmlformats.org/officeDocument/2006/relationships/image"/><Relationship Id="rId3" Target="../media/image22.png" Type="http://schemas.openxmlformats.org/officeDocument/2006/relationships/image"/><Relationship Id="rId4" Target="../media/image23.svg" Type="http://schemas.openxmlformats.org/officeDocument/2006/relationships/image"/><Relationship Id="rId5" Target="../media/image27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0" r="0" b="-1855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4521330">
            <a:off x="4522202" y="1734737"/>
            <a:ext cx="14167639" cy="7119239"/>
          </a:xfrm>
          <a:custGeom>
            <a:avLst/>
            <a:gdLst/>
            <a:ahLst/>
            <a:cxnLst/>
            <a:rect r="r" b="b" t="t" l="l"/>
            <a:pathLst>
              <a:path h="7119239" w="14167639">
                <a:moveTo>
                  <a:pt x="0" y="0"/>
                </a:moveTo>
                <a:lnTo>
                  <a:pt x="14167639" y="0"/>
                </a:lnTo>
                <a:lnTo>
                  <a:pt x="14167639" y="7119238"/>
                </a:lnTo>
                <a:lnTo>
                  <a:pt x="0" y="71192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9589607" y="0"/>
            <a:ext cx="8698393" cy="10400373"/>
            <a:chOff x="0" y="0"/>
            <a:chExt cx="8603361" cy="1028674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-2794" y="-127"/>
              <a:ext cx="8606155" cy="10286873"/>
            </a:xfrm>
            <a:custGeom>
              <a:avLst/>
              <a:gdLst/>
              <a:ahLst/>
              <a:cxnLst/>
              <a:rect r="r" b="b" t="t" l="l"/>
              <a:pathLst>
                <a:path h="10286873" w="8606155">
                  <a:moveTo>
                    <a:pt x="8606155" y="10251440"/>
                  </a:moveTo>
                  <a:cubicBezTo>
                    <a:pt x="8606155" y="10284587"/>
                    <a:pt x="8595487" y="10286873"/>
                    <a:pt x="8567674" y="10286873"/>
                  </a:cubicBezTo>
                  <a:cubicBezTo>
                    <a:pt x="5713095" y="10286238"/>
                    <a:pt x="2858643" y="10286238"/>
                    <a:pt x="4064" y="10286238"/>
                  </a:cubicBezTo>
                  <a:cubicBezTo>
                    <a:pt x="0" y="10272395"/>
                    <a:pt x="6350" y="10259822"/>
                    <a:pt x="9271" y="10246995"/>
                  </a:cubicBezTo>
                  <a:cubicBezTo>
                    <a:pt x="134747" y="9685401"/>
                    <a:pt x="260350" y="9123934"/>
                    <a:pt x="386207" y="8562467"/>
                  </a:cubicBezTo>
                  <a:cubicBezTo>
                    <a:pt x="565658" y="7761986"/>
                    <a:pt x="745490" y="6961632"/>
                    <a:pt x="924814" y="6161151"/>
                  </a:cubicBezTo>
                  <a:cubicBezTo>
                    <a:pt x="1146302" y="5172583"/>
                    <a:pt x="1367282" y="4184015"/>
                    <a:pt x="1588643" y="3195574"/>
                  </a:cubicBezTo>
                  <a:cubicBezTo>
                    <a:pt x="1813560" y="2191385"/>
                    <a:pt x="2038604" y="1187323"/>
                    <a:pt x="2264156" y="183261"/>
                  </a:cubicBezTo>
                  <a:cubicBezTo>
                    <a:pt x="2277872" y="122174"/>
                    <a:pt x="2286635" y="59690"/>
                    <a:pt x="2308860" y="635"/>
                  </a:cubicBezTo>
                  <a:cubicBezTo>
                    <a:pt x="4395216" y="635"/>
                    <a:pt x="6481572" y="635"/>
                    <a:pt x="8567928" y="0"/>
                  </a:cubicBezTo>
                  <a:cubicBezTo>
                    <a:pt x="8596249" y="0"/>
                    <a:pt x="8605901" y="3429"/>
                    <a:pt x="8605901" y="35814"/>
                  </a:cubicBezTo>
                  <a:cubicBezTo>
                    <a:pt x="8605139" y="3441065"/>
                    <a:pt x="8605139" y="6846316"/>
                    <a:pt x="8606155" y="10251440"/>
                  </a:cubicBezTo>
                  <a:close/>
                </a:path>
              </a:pathLst>
            </a:custGeom>
            <a:blipFill>
              <a:blip r:embed="rId4">
                <a:alphaModFix amt="52000"/>
              </a:blip>
              <a:stretch>
                <a:fillRect l="-114498" t="-230" r="-2201" b="-20632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4191521" y="3349077"/>
            <a:ext cx="9904959" cy="3588846"/>
            <a:chOff x="0" y="0"/>
            <a:chExt cx="2608713" cy="94521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608713" cy="945211"/>
            </a:xfrm>
            <a:custGeom>
              <a:avLst/>
              <a:gdLst/>
              <a:ahLst/>
              <a:cxnLst/>
              <a:rect r="r" b="b" t="t" l="l"/>
              <a:pathLst>
                <a:path h="945211" w="2608713">
                  <a:moveTo>
                    <a:pt x="0" y="0"/>
                  </a:moveTo>
                  <a:lnTo>
                    <a:pt x="2608713" y="0"/>
                  </a:lnTo>
                  <a:lnTo>
                    <a:pt x="2608713" y="945211"/>
                  </a:lnTo>
                  <a:lnTo>
                    <a:pt x="0" y="94521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19050"/>
              <a:ext cx="2608713" cy="9642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4191521" y="6937923"/>
            <a:ext cx="9904959" cy="680751"/>
          </a:xfrm>
          <a:custGeom>
            <a:avLst/>
            <a:gdLst/>
            <a:ahLst/>
            <a:cxnLst/>
            <a:rect r="r" b="b" t="t" l="l"/>
            <a:pathLst>
              <a:path h="680751" w="9904959">
                <a:moveTo>
                  <a:pt x="0" y="0"/>
                </a:moveTo>
                <a:lnTo>
                  <a:pt x="9904958" y="0"/>
                </a:lnTo>
                <a:lnTo>
                  <a:pt x="9904958" y="680752"/>
                </a:lnTo>
                <a:lnTo>
                  <a:pt x="0" y="68075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187363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3421743" y="0"/>
            <a:ext cx="11206700" cy="10287000"/>
          </a:xfrm>
          <a:custGeom>
            <a:avLst/>
            <a:gdLst/>
            <a:ahLst/>
            <a:cxnLst/>
            <a:rect r="r" b="b" t="t" l="l"/>
            <a:pathLst>
              <a:path h="10287000" w="11206700">
                <a:moveTo>
                  <a:pt x="0" y="0"/>
                </a:moveTo>
                <a:lnTo>
                  <a:pt x="11206699" y="0"/>
                </a:lnTo>
                <a:lnTo>
                  <a:pt x="11206699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7999"/>
            </a:blip>
            <a:stretch>
              <a:fillRect l="0" t="-3278" r="0" b="-3278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2929974" y="5132431"/>
            <a:ext cx="12428052" cy="14534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732"/>
              </a:lnSpc>
            </a:pPr>
            <a:r>
              <a:rPr lang="en-US" sz="8501" spc="119">
                <a:solidFill>
                  <a:srgbClr val="040506"/>
                </a:solidFill>
                <a:latin typeface="Archivo Black"/>
                <a:ea typeface="Archivo Black"/>
                <a:cs typeface="Archivo Black"/>
                <a:sym typeface="Archivo Black"/>
              </a:rPr>
              <a:t>360 PROJECT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421743" y="9409375"/>
            <a:ext cx="11698468" cy="6948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97"/>
              </a:lnSpc>
            </a:pPr>
            <a:r>
              <a:rPr lang="en-US" b="true" sz="4581" spc="-91">
                <a:solidFill>
                  <a:srgbClr val="040506">
                    <a:alpha val="83922"/>
                  </a:srgbClr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ATLIQ HARDWARE &amp; TECHNOLOGIES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471449" y="4249596"/>
            <a:ext cx="7345101" cy="8939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94"/>
              </a:lnSpc>
            </a:pPr>
            <a:r>
              <a:rPr lang="en-US" sz="5286" spc="74">
                <a:solidFill>
                  <a:srgbClr val="040506"/>
                </a:solidFill>
                <a:latin typeface="Archivo Black"/>
                <a:ea typeface="Archivo Black"/>
                <a:cs typeface="Archivo Black"/>
                <a:sym typeface="Archivo Black"/>
              </a:rPr>
              <a:t>BI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1111" r="0" b="-61111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246948" y="948787"/>
            <a:ext cx="15591759" cy="8229600"/>
            <a:chOff x="0" y="0"/>
            <a:chExt cx="4106471" cy="216746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106471" cy="2167467"/>
            </a:xfrm>
            <a:custGeom>
              <a:avLst/>
              <a:gdLst/>
              <a:ahLst/>
              <a:cxnLst/>
              <a:rect r="r" b="b" t="t" l="l"/>
              <a:pathLst>
                <a:path h="2167467" w="4106471">
                  <a:moveTo>
                    <a:pt x="12413" y="0"/>
                  </a:moveTo>
                  <a:lnTo>
                    <a:pt x="4094058" y="0"/>
                  </a:lnTo>
                  <a:cubicBezTo>
                    <a:pt x="4100914" y="0"/>
                    <a:pt x="4106471" y="5558"/>
                    <a:pt x="4106471" y="12413"/>
                  </a:cubicBezTo>
                  <a:lnTo>
                    <a:pt x="4106471" y="2155053"/>
                  </a:lnTo>
                  <a:cubicBezTo>
                    <a:pt x="4106471" y="2158346"/>
                    <a:pt x="4105164" y="2161503"/>
                    <a:pt x="4102836" y="2163831"/>
                  </a:cubicBezTo>
                  <a:cubicBezTo>
                    <a:pt x="4100507" y="2166159"/>
                    <a:pt x="4097350" y="2167467"/>
                    <a:pt x="4094058" y="2167467"/>
                  </a:cubicBezTo>
                  <a:lnTo>
                    <a:pt x="12413" y="2167467"/>
                  </a:lnTo>
                  <a:cubicBezTo>
                    <a:pt x="9121" y="2167467"/>
                    <a:pt x="5964" y="2166159"/>
                    <a:pt x="3636" y="2163831"/>
                  </a:cubicBezTo>
                  <a:cubicBezTo>
                    <a:pt x="1308" y="2161503"/>
                    <a:pt x="0" y="2158346"/>
                    <a:pt x="0" y="2155053"/>
                  </a:cubicBezTo>
                  <a:lnTo>
                    <a:pt x="0" y="12413"/>
                  </a:lnTo>
                  <a:cubicBezTo>
                    <a:pt x="0" y="9121"/>
                    <a:pt x="1308" y="5964"/>
                    <a:pt x="3636" y="3636"/>
                  </a:cubicBezTo>
                  <a:cubicBezTo>
                    <a:pt x="5964" y="1308"/>
                    <a:pt x="9121" y="0"/>
                    <a:pt x="12413" y="0"/>
                  </a:cubicBezTo>
                  <a:close/>
                </a:path>
              </a:pathLst>
            </a:custGeom>
            <a:solidFill>
              <a:srgbClr val="FFFFFF">
                <a:alpha val="86667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4106471" cy="21865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4116604" y="3457352"/>
            <a:ext cx="2586506" cy="3675913"/>
          </a:xfrm>
          <a:custGeom>
            <a:avLst/>
            <a:gdLst/>
            <a:ahLst/>
            <a:cxnLst/>
            <a:rect r="r" b="b" t="t" l="l"/>
            <a:pathLst>
              <a:path h="3675913" w="2586506">
                <a:moveTo>
                  <a:pt x="0" y="0"/>
                </a:moveTo>
                <a:lnTo>
                  <a:pt x="2586507" y="0"/>
                </a:lnTo>
                <a:lnTo>
                  <a:pt x="2586507" y="3675914"/>
                </a:lnTo>
                <a:lnTo>
                  <a:pt x="0" y="36759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47836" y="1847123"/>
            <a:ext cx="12447601" cy="6896372"/>
          </a:xfrm>
          <a:custGeom>
            <a:avLst/>
            <a:gdLst/>
            <a:ahLst/>
            <a:cxnLst/>
            <a:rect r="r" b="b" t="t" l="l"/>
            <a:pathLst>
              <a:path h="6896372" w="12447601">
                <a:moveTo>
                  <a:pt x="0" y="0"/>
                </a:moveTo>
                <a:lnTo>
                  <a:pt x="12447601" y="0"/>
                </a:lnTo>
                <a:lnTo>
                  <a:pt x="12447601" y="6896372"/>
                </a:lnTo>
                <a:lnTo>
                  <a:pt x="0" y="689637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77000"/>
            </a:blip>
            <a:stretch>
              <a:fillRect l="0" t="0" r="0" b="0"/>
            </a:stretch>
          </a:blipFill>
          <a:ln w="9525" cap="sq">
            <a:solidFill>
              <a:srgbClr val="000000">
                <a:alpha val="76863"/>
              </a:srgbClr>
            </a:solidFill>
            <a:prstDash val="solid"/>
            <a:miter/>
          </a:ln>
        </p:spPr>
      </p:sp>
      <p:sp>
        <p:nvSpPr>
          <p:cNvPr name="TextBox 8" id="8"/>
          <p:cNvSpPr txBox="true"/>
          <p:nvPr/>
        </p:nvSpPr>
        <p:spPr>
          <a:xfrm rot="0">
            <a:off x="3346160" y="933450"/>
            <a:ext cx="10906040" cy="8154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548"/>
              </a:lnSpc>
              <a:spcBef>
                <a:spcPct val="0"/>
              </a:spcBef>
            </a:pPr>
            <a:r>
              <a:rPr lang="en-US" sz="4745" spc="37">
                <a:solidFill>
                  <a:srgbClr val="010101"/>
                </a:solidFill>
                <a:latin typeface="Archivo Black"/>
                <a:ea typeface="Archivo Black"/>
                <a:cs typeface="Archivo Black"/>
                <a:sym typeface="Archivo Black"/>
              </a:rPr>
              <a:t>EXECUTIVE VIEW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895437" y="3795944"/>
            <a:ext cx="2722103" cy="36040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84"/>
              </a:lnSpc>
            </a:pPr>
            <a:r>
              <a:rPr lang="en-US" b="true" sz="1510" spc="148">
                <a:solidFill>
                  <a:srgbClr val="100F0D"/>
                </a:solidFill>
                <a:latin typeface="Montserrat Light Bold"/>
                <a:ea typeface="Montserrat Light Bold"/>
                <a:cs typeface="Montserrat Light Bold"/>
                <a:sym typeface="Montserrat Light Bold"/>
              </a:rPr>
              <a:t>Key Insights:</a:t>
            </a:r>
          </a:p>
          <a:p>
            <a:pPr algn="ctr">
              <a:lnSpc>
                <a:spcPts val="2084"/>
              </a:lnSpc>
            </a:pPr>
          </a:p>
          <a:p>
            <a:pPr algn="l" marL="652205" indent="-217402" lvl="2">
              <a:lnSpc>
                <a:spcPts val="2084"/>
              </a:lnSpc>
              <a:buFont typeface="Arial"/>
              <a:buChar char="⚬"/>
            </a:pPr>
            <a:r>
              <a:rPr lang="en-US" sz="1510" spc="148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Market share trends</a:t>
            </a:r>
          </a:p>
          <a:p>
            <a:pPr algn="l" marL="652205" indent="-217402" lvl="2">
              <a:lnSpc>
                <a:spcPts val="2084"/>
              </a:lnSpc>
              <a:buFont typeface="Arial"/>
              <a:buChar char="⚬"/>
            </a:pPr>
            <a:r>
              <a:rPr lang="en-US" sz="1510" spc="148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Revenue distribution analysis</a:t>
            </a:r>
          </a:p>
          <a:p>
            <a:pPr algn="l" marL="652205" indent="-217402" lvl="2">
              <a:lnSpc>
                <a:spcPts val="2084"/>
              </a:lnSpc>
              <a:buFont typeface="Arial"/>
              <a:buChar char="⚬"/>
            </a:pPr>
            <a:r>
              <a:rPr lang="en-US" sz="1510" spc="148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Top customers/products by revenue</a:t>
            </a:r>
          </a:p>
          <a:p>
            <a:pPr algn="l">
              <a:lnSpc>
                <a:spcPts val="2084"/>
              </a:lnSpc>
            </a:pPr>
          </a:p>
          <a:p>
            <a:pPr algn="l">
              <a:lnSpc>
                <a:spcPts val="2084"/>
              </a:lnSpc>
            </a:pPr>
          </a:p>
          <a:p>
            <a:pPr algn="l">
              <a:lnSpc>
                <a:spcPts val="2084"/>
              </a:lnSpc>
            </a:pPr>
          </a:p>
          <a:p>
            <a:pPr algn="ctr">
              <a:lnSpc>
                <a:spcPts val="2084"/>
              </a:lnSpc>
            </a:pP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2925483">
            <a:off x="5978889" y="4633519"/>
            <a:ext cx="15026802" cy="1591351"/>
          </a:xfrm>
          <a:custGeom>
            <a:avLst/>
            <a:gdLst/>
            <a:ahLst/>
            <a:cxnLst/>
            <a:rect r="r" b="b" t="t" l="l"/>
            <a:pathLst>
              <a:path h="1591351" w="15026802">
                <a:moveTo>
                  <a:pt x="0" y="0"/>
                </a:moveTo>
                <a:lnTo>
                  <a:pt x="15026802" y="0"/>
                </a:lnTo>
                <a:lnTo>
                  <a:pt x="15026802" y="1591350"/>
                </a:lnTo>
                <a:lnTo>
                  <a:pt x="0" y="15913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86495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9046979" y="0"/>
            <a:ext cx="9241021" cy="10396149"/>
            <a:chOff x="0" y="0"/>
            <a:chExt cx="5370413" cy="604171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370413" cy="6041715"/>
            </a:xfrm>
            <a:custGeom>
              <a:avLst/>
              <a:gdLst/>
              <a:ahLst/>
              <a:cxnLst/>
              <a:rect r="r" b="b" t="t" l="l"/>
              <a:pathLst>
                <a:path h="6041715" w="5370413">
                  <a:moveTo>
                    <a:pt x="5370413" y="0"/>
                  </a:moveTo>
                  <a:lnTo>
                    <a:pt x="5370413" y="6041715"/>
                  </a:lnTo>
                  <a:cubicBezTo>
                    <a:pt x="3580275" y="4027810"/>
                    <a:pt x="1790138" y="2013905"/>
                    <a:pt x="0" y="0"/>
                  </a:cubicBezTo>
                  <a:lnTo>
                    <a:pt x="5370413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370413" cy="6041715"/>
            </a:xfrm>
            <a:custGeom>
              <a:avLst/>
              <a:gdLst/>
              <a:ahLst/>
              <a:cxnLst/>
              <a:rect r="r" b="b" t="t" l="l"/>
              <a:pathLst>
                <a:path h="6041715" w="5370413">
                  <a:moveTo>
                    <a:pt x="5370413" y="0"/>
                  </a:moveTo>
                  <a:lnTo>
                    <a:pt x="5370413" y="6041715"/>
                  </a:lnTo>
                  <a:cubicBezTo>
                    <a:pt x="3580275" y="4027810"/>
                    <a:pt x="1790138" y="2013905"/>
                    <a:pt x="0" y="0"/>
                  </a:cubicBezTo>
                  <a:lnTo>
                    <a:pt x="5370413" y="0"/>
                  </a:lnTo>
                  <a:close/>
                </a:path>
              </a:pathLst>
            </a:custGeom>
            <a:blipFill>
              <a:blip r:embed="rId4"/>
              <a:stretch>
                <a:fillRect l="-34427" t="0" r="-34427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2122031" y="5335834"/>
            <a:ext cx="1828744" cy="1828744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10101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2514799" y="5595756"/>
            <a:ext cx="1043208" cy="1029931"/>
          </a:xfrm>
          <a:custGeom>
            <a:avLst/>
            <a:gdLst/>
            <a:ahLst/>
            <a:cxnLst/>
            <a:rect r="r" b="b" t="t" l="l"/>
            <a:pathLst>
              <a:path h="1029931" w="1043208">
                <a:moveTo>
                  <a:pt x="0" y="0"/>
                </a:moveTo>
                <a:lnTo>
                  <a:pt x="1043208" y="0"/>
                </a:lnTo>
                <a:lnTo>
                  <a:pt x="1043208" y="1029931"/>
                </a:lnTo>
                <a:lnTo>
                  <a:pt x="0" y="102993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-3950263" y="803081"/>
            <a:ext cx="15859325" cy="2258023"/>
            <a:chOff x="0" y="0"/>
            <a:chExt cx="1537211" cy="21886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537211" cy="218865"/>
            </a:xfrm>
            <a:custGeom>
              <a:avLst/>
              <a:gdLst/>
              <a:ahLst/>
              <a:cxnLst/>
              <a:rect r="r" b="b" t="t" l="l"/>
              <a:pathLst>
                <a:path h="218865" w="1537211">
                  <a:moveTo>
                    <a:pt x="1334011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1537211" y="218865"/>
                  </a:lnTo>
                  <a:lnTo>
                    <a:pt x="1334011" y="0"/>
                  </a:lnTo>
                  <a:close/>
                </a:path>
              </a:pathLst>
            </a:custGeom>
            <a:solidFill>
              <a:srgbClr val="010101"/>
            </a:solidFill>
            <a:ln cap="sq">
              <a:noFill/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101600" y="-19050"/>
              <a:ext cx="1334011" cy="2379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2514799" y="3061104"/>
            <a:ext cx="8566032" cy="6857021"/>
          </a:xfrm>
          <a:custGeom>
            <a:avLst/>
            <a:gdLst/>
            <a:ahLst/>
            <a:cxnLst/>
            <a:rect r="r" b="b" t="t" l="l"/>
            <a:pathLst>
              <a:path h="6857021" w="8566032">
                <a:moveTo>
                  <a:pt x="0" y="0"/>
                </a:moveTo>
                <a:lnTo>
                  <a:pt x="8566032" y="0"/>
                </a:lnTo>
                <a:lnTo>
                  <a:pt x="8566032" y="6857021"/>
                </a:lnTo>
                <a:lnTo>
                  <a:pt x="0" y="685702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6999"/>
            </a:blip>
            <a:stretch>
              <a:fillRect l="0" t="-9110" r="0" b="-13079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4374770" y="4645077"/>
            <a:ext cx="7132181" cy="50009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7229" indent="-238614" lvl="1">
              <a:lnSpc>
                <a:spcPts val="3050"/>
              </a:lnSpc>
              <a:buFont typeface="Arial"/>
              <a:buChar char="•"/>
            </a:pPr>
            <a:r>
              <a:rPr lang="en-US" sz="2210" spc="216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Data transformation &amp; cleaning using Power Query</a:t>
            </a:r>
          </a:p>
          <a:p>
            <a:pPr algn="l" marL="477229" indent="-238614" lvl="1">
              <a:lnSpc>
                <a:spcPts val="3050"/>
              </a:lnSpc>
              <a:buFont typeface="Arial"/>
              <a:buChar char="•"/>
            </a:pPr>
            <a:r>
              <a:rPr lang="en-US" sz="2210" spc="216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Advanced DAX calculations &amp; KPI metrics</a:t>
            </a:r>
          </a:p>
          <a:p>
            <a:pPr algn="l" marL="477229" indent="-238614" lvl="1">
              <a:lnSpc>
                <a:spcPts val="3050"/>
              </a:lnSpc>
              <a:buFont typeface="Arial"/>
              <a:buChar char="•"/>
            </a:pPr>
            <a:r>
              <a:rPr lang="en-US" sz="2210" spc="216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Data modeling &amp; relationships in Power BI</a:t>
            </a:r>
          </a:p>
          <a:p>
            <a:pPr algn="l" marL="477229" indent="-238614" lvl="1">
              <a:lnSpc>
                <a:spcPts val="3050"/>
              </a:lnSpc>
              <a:buFont typeface="Arial"/>
              <a:buChar char="•"/>
            </a:pPr>
            <a:r>
              <a:rPr lang="en-US" sz="2210" spc="216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Dynamic visuals &amp; conditional formatting</a:t>
            </a:r>
          </a:p>
          <a:p>
            <a:pPr algn="l" marL="477229" indent="-238614" lvl="1">
              <a:lnSpc>
                <a:spcPts val="3050"/>
              </a:lnSpc>
              <a:buFont typeface="Arial"/>
              <a:buChar char="•"/>
            </a:pPr>
            <a:r>
              <a:rPr lang="en-US" sz="2210" spc="216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Dashboard design for actionable insights</a:t>
            </a:r>
          </a:p>
          <a:p>
            <a:pPr algn="l" marL="477229" indent="-238614" lvl="1">
              <a:lnSpc>
                <a:spcPts val="3050"/>
              </a:lnSpc>
              <a:buFont typeface="Arial"/>
              <a:buChar char="•"/>
            </a:pPr>
            <a:r>
              <a:rPr lang="en-US" sz="2210" spc="216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Publishing &amp; sharing via Power BI Services</a:t>
            </a:r>
          </a:p>
          <a:p>
            <a:pPr algn="l" marL="0" indent="0" lvl="0">
              <a:lnSpc>
                <a:spcPts val="3050"/>
              </a:lnSpc>
              <a:spcBef>
                <a:spcPct val="0"/>
              </a:spcBef>
            </a:pPr>
          </a:p>
        </p:txBody>
      </p:sp>
      <p:sp>
        <p:nvSpPr>
          <p:cNvPr name="TextBox 16" id="16"/>
          <p:cNvSpPr txBox="true"/>
          <p:nvPr/>
        </p:nvSpPr>
        <p:spPr>
          <a:xfrm rot="0">
            <a:off x="807540" y="1308919"/>
            <a:ext cx="8336460" cy="11320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286"/>
              </a:lnSpc>
              <a:spcBef>
                <a:spcPct val="0"/>
              </a:spcBef>
            </a:pPr>
            <a:r>
              <a:rPr lang="en-US" sz="6729" spc="53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SKILLED GAINED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659420" y="8263127"/>
            <a:ext cx="2799147" cy="440074"/>
          </a:xfrm>
          <a:custGeom>
            <a:avLst/>
            <a:gdLst/>
            <a:ahLst/>
            <a:cxnLst/>
            <a:rect r="r" b="b" t="t" l="l"/>
            <a:pathLst>
              <a:path h="440074" w="2799147">
                <a:moveTo>
                  <a:pt x="0" y="0"/>
                </a:moveTo>
                <a:lnTo>
                  <a:pt x="2799147" y="0"/>
                </a:lnTo>
                <a:lnTo>
                  <a:pt x="2799147" y="440074"/>
                </a:lnTo>
                <a:lnTo>
                  <a:pt x="0" y="4400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5622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659420" y="5607622"/>
            <a:ext cx="2799147" cy="2799147"/>
            <a:chOff x="0" y="0"/>
            <a:chExt cx="6350000" cy="6350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350000" cy="6351270"/>
            </a:xfrm>
            <a:custGeom>
              <a:avLst/>
              <a:gdLst/>
              <a:ahLst/>
              <a:cxnLst/>
              <a:rect r="r" b="b" t="t" l="l"/>
              <a:pathLst>
                <a:path h="6351270" w="635000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lose/>
                </a:path>
              </a:pathLst>
            </a:custGeom>
            <a:blipFill>
              <a:blip r:embed="rId3"/>
              <a:stretch>
                <a:fillRect l="-30016" t="0" r="-30016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9659420" y="4799097"/>
            <a:ext cx="2799147" cy="440074"/>
          </a:xfrm>
          <a:custGeom>
            <a:avLst/>
            <a:gdLst/>
            <a:ahLst/>
            <a:cxnLst/>
            <a:rect r="r" b="b" t="t" l="l"/>
            <a:pathLst>
              <a:path h="440074" w="2799147">
                <a:moveTo>
                  <a:pt x="0" y="0"/>
                </a:moveTo>
                <a:lnTo>
                  <a:pt x="2799147" y="0"/>
                </a:lnTo>
                <a:lnTo>
                  <a:pt x="2799147" y="440074"/>
                </a:lnTo>
                <a:lnTo>
                  <a:pt x="0" y="4400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5622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9659420" y="2143592"/>
            <a:ext cx="2799147" cy="2799147"/>
            <a:chOff x="0" y="0"/>
            <a:chExt cx="6350000" cy="6350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0000" cy="6351270"/>
            </a:xfrm>
            <a:custGeom>
              <a:avLst/>
              <a:gdLst/>
              <a:ahLst/>
              <a:cxnLst/>
              <a:rect r="r" b="b" t="t" l="l"/>
              <a:pathLst>
                <a:path h="6351270" w="635000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lose/>
                </a:path>
              </a:pathLst>
            </a:custGeom>
            <a:blipFill>
              <a:blip r:embed="rId4"/>
              <a:stretch>
                <a:fillRect l="-24991" t="0" r="-24991" b="0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2179183" y="6826068"/>
            <a:ext cx="6851587" cy="1077187"/>
          </a:xfrm>
          <a:custGeom>
            <a:avLst/>
            <a:gdLst/>
            <a:ahLst/>
            <a:cxnLst/>
            <a:rect r="r" b="b" t="t" l="l"/>
            <a:pathLst>
              <a:path h="1077187" w="6851587">
                <a:moveTo>
                  <a:pt x="0" y="0"/>
                </a:moveTo>
                <a:lnTo>
                  <a:pt x="6851587" y="0"/>
                </a:lnTo>
                <a:lnTo>
                  <a:pt x="6851587" y="1077187"/>
                </a:lnTo>
                <a:lnTo>
                  <a:pt x="0" y="10771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5622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2240447" y="3594570"/>
            <a:ext cx="6790323" cy="3819509"/>
            <a:chOff x="0" y="0"/>
            <a:chExt cx="11289030" cy="63500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1287760" cy="6350000"/>
            </a:xfrm>
            <a:custGeom>
              <a:avLst/>
              <a:gdLst/>
              <a:ahLst/>
              <a:cxnLst/>
              <a:rect r="r" b="b" t="t" l="l"/>
              <a:pathLst>
                <a:path h="6350000" w="11287760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0" y="0"/>
                    <a:pt x="11287760" y="234950"/>
                    <a:pt x="11287760" y="525780"/>
                  </a:cubicBezTo>
                  <a:lnTo>
                    <a:pt x="11287760" y="5822950"/>
                  </a:lnTo>
                  <a:cubicBezTo>
                    <a:pt x="11287760" y="6113780"/>
                    <a:pt x="11052810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lose/>
                </a:path>
              </a:pathLst>
            </a:custGeom>
            <a:blipFill>
              <a:blip r:embed="rId5"/>
              <a:stretch>
                <a:fillRect l="0" t="-83513" r="0" b="-83513"/>
              </a:stretch>
            </a:blipFill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12924060" y="9846926"/>
            <a:ext cx="2799147" cy="440074"/>
          </a:xfrm>
          <a:custGeom>
            <a:avLst/>
            <a:gdLst/>
            <a:ahLst/>
            <a:cxnLst/>
            <a:rect r="r" b="b" t="t" l="l"/>
            <a:pathLst>
              <a:path h="440074" w="2799147">
                <a:moveTo>
                  <a:pt x="0" y="0"/>
                </a:moveTo>
                <a:lnTo>
                  <a:pt x="2799146" y="0"/>
                </a:lnTo>
                <a:lnTo>
                  <a:pt x="2799146" y="440074"/>
                </a:lnTo>
                <a:lnTo>
                  <a:pt x="0" y="4400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5622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12924060" y="7191421"/>
            <a:ext cx="2799147" cy="2799147"/>
            <a:chOff x="0" y="0"/>
            <a:chExt cx="6350000" cy="63500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350000" cy="6351270"/>
            </a:xfrm>
            <a:custGeom>
              <a:avLst/>
              <a:gdLst/>
              <a:ahLst/>
              <a:cxnLst/>
              <a:rect r="r" b="b" t="t" l="l"/>
              <a:pathLst>
                <a:path h="6351270" w="635000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lose/>
                </a:path>
              </a:pathLst>
            </a:custGeom>
            <a:blipFill>
              <a:blip r:embed="rId6"/>
              <a:stretch>
                <a:fillRect l="-25155" t="0" r="-25155" b="0"/>
              </a:stretch>
            </a:blipFill>
          </p:spPr>
        </p:sp>
      </p:grpSp>
      <p:sp>
        <p:nvSpPr>
          <p:cNvPr name="Freeform 14" id="14"/>
          <p:cNvSpPr/>
          <p:nvPr/>
        </p:nvSpPr>
        <p:spPr>
          <a:xfrm flipH="false" flipV="false" rot="0">
            <a:off x="12924060" y="6382896"/>
            <a:ext cx="2799147" cy="440074"/>
          </a:xfrm>
          <a:custGeom>
            <a:avLst/>
            <a:gdLst/>
            <a:ahLst/>
            <a:cxnLst/>
            <a:rect r="r" b="b" t="t" l="l"/>
            <a:pathLst>
              <a:path h="440074" w="2799147">
                <a:moveTo>
                  <a:pt x="0" y="0"/>
                </a:moveTo>
                <a:lnTo>
                  <a:pt x="2799146" y="0"/>
                </a:lnTo>
                <a:lnTo>
                  <a:pt x="2799146" y="440074"/>
                </a:lnTo>
                <a:lnTo>
                  <a:pt x="0" y="4400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5622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12924060" y="3727391"/>
            <a:ext cx="2799147" cy="2799147"/>
            <a:chOff x="0" y="0"/>
            <a:chExt cx="6350000" cy="63500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6350000" cy="6351270"/>
            </a:xfrm>
            <a:custGeom>
              <a:avLst/>
              <a:gdLst/>
              <a:ahLst/>
              <a:cxnLst/>
              <a:rect r="r" b="b" t="t" l="l"/>
              <a:pathLst>
                <a:path h="6351270" w="635000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lose/>
                </a:path>
              </a:pathLst>
            </a:custGeom>
            <a:blipFill>
              <a:blip r:embed="rId4"/>
              <a:stretch>
                <a:fillRect l="-24991" t="0" r="-24991" b="0"/>
              </a:stretch>
            </a:blipFill>
          </p:spPr>
        </p:sp>
      </p:grpSp>
      <p:sp>
        <p:nvSpPr>
          <p:cNvPr name="Freeform 17" id="17"/>
          <p:cNvSpPr/>
          <p:nvPr/>
        </p:nvSpPr>
        <p:spPr>
          <a:xfrm flipH="false" flipV="false" rot="0">
            <a:off x="12924060" y="2915843"/>
            <a:ext cx="2799147" cy="440074"/>
          </a:xfrm>
          <a:custGeom>
            <a:avLst/>
            <a:gdLst/>
            <a:ahLst/>
            <a:cxnLst/>
            <a:rect r="r" b="b" t="t" l="l"/>
            <a:pathLst>
              <a:path h="440074" w="2799147">
                <a:moveTo>
                  <a:pt x="0" y="0"/>
                </a:moveTo>
                <a:lnTo>
                  <a:pt x="2799146" y="0"/>
                </a:lnTo>
                <a:lnTo>
                  <a:pt x="2799146" y="440073"/>
                </a:lnTo>
                <a:lnTo>
                  <a:pt x="0" y="4400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5622" r="0" b="0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12924060" y="260338"/>
            <a:ext cx="2799147" cy="2799147"/>
            <a:chOff x="0" y="0"/>
            <a:chExt cx="6350000" cy="63500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6350000" cy="6351270"/>
            </a:xfrm>
            <a:custGeom>
              <a:avLst/>
              <a:gdLst/>
              <a:ahLst/>
              <a:cxnLst/>
              <a:rect r="r" b="b" t="t" l="l"/>
              <a:pathLst>
                <a:path h="6351270" w="635000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lose/>
                </a:path>
              </a:pathLst>
            </a:custGeom>
            <a:blipFill>
              <a:blip r:embed="rId7"/>
              <a:stretch>
                <a:fillRect l="-24991" t="0" r="-24991" b="0"/>
              </a:stretch>
            </a:blipFill>
          </p:spPr>
        </p:sp>
      </p:grpSp>
      <p:sp>
        <p:nvSpPr>
          <p:cNvPr name="Freeform 20" id="20"/>
          <p:cNvSpPr/>
          <p:nvPr/>
        </p:nvSpPr>
        <p:spPr>
          <a:xfrm flipH="false" flipV="false" rot="0">
            <a:off x="16189931" y="7929174"/>
            <a:ext cx="2799147" cy="440074"/>
          </a:xfrm>
          <a:custGeom>
            <a:avLst/>
            <a:gdLst/>
            <a:ahLst/>
            <a:cxnLst/>
            <a:rect r="r" b="b" t="t" l="l"/>
            <a:pathLst>
              <a:path h="440074" w="2799147">
                <a:moveTo>
                  <a:pt x="0" y="0"/>
                </a:moveTo>
                <a:lnTo>
                  <a:pt x="2799147" y="0"/>
                </a:lnTo>
                <a:lnTo>
                  <a:pt x="2799147" y="440073"/>
                </a:lnTo>
                <a:lnTo>
                  <a:pt x="0" y="4400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5622" r="0" b="0"/>
            </a:stretch>
          </a:blipFill>
        </p:spPr>
      </p:sp>
      <p:grpSp>
        <p:nvGrpSpPr>
          <p:cNvPr name="Group 21" id="21"/>
          <p:cNvGrpSpPr/>
          <p:nvPr/>
        </p:nvGrpSpPr>
        <p:grpSpPr>
          <a:xfrm rot="0">
            <a:off x="16189931" y="5273669"/>
            <a:ext cx="2799147" cy="2799147"/>
            <a:chOff x="0" y="0"/>
            <a:chExt cx="6350000" cy="63500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6350000" cy="6351270"/>
            </a:xfrm>
            <a:custGeom>
              <a:avLst/>
              <a:gdLst/>
              <a:ahLst/>
              <a:cxnLst/>
              <a:rect r="r" b="b" t="t" l="l"/>
              <a:pathLst>
                <a:path h="6351270" w="635000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lose/>
                </a:path>
              </a:pathLst>
            </a:custGeom>
            <a:blipFill>
              <a:blip r:embed="rId8"/>
              <a:stretch>
                <a:fillRect l="0" t="-24985" r="0" b="-24985"/>
              </a:stretch>
            </a:blipFill>
          </p:spPr>
        </p:sp>
      </p:grpSp>
      <p:sp>
        <p:nvSpPr>
          <p:cNvPr name="Freeform 23" id="23"/>
          <p:cNvSpPr/>
          <p:nvPr/>
        </p:nvSpPr>
        <p:spPr>
          <a:xfrm flipH="false" flipV="false" rot="0">
            <a:off x="16189931" y="4465144"/>
            <a:ext cx="2799147" cy="440074"/>
          </a:xfrm>
          <a:custGeom>
            <a:avLst/>
            <a:gdLst/>
            <a:ahLst/>
            <a:cxnLst/>
            <a:rect r="r" b="b" t="t" l="l"/>
            <a:pathLst>
              <a:path h="440074" w="2799147">
                <a:moveTo>
                  <a:pt x="0" y="0"/>
                </a:moveTo>
                <a:lnTo>
                  <a:pt x="2799147" y="0"/>
                </a:lnTo>
                <a:lnTo>
                  <a:pt x="2799147" y="440073"/>
                </a:lnTo>
                <a:lnTo>
                  <a:pt x="0" y="4400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5622" r="0" b="0"/>
            </a:stretch>
          </a:blipFill>
        </p:spPr>
      </p:sp>
      <p:grpSp>
        <p:nvGrpSpPr>
          <p:cNvPr name="Group 24" id="24"/>
          <p:cNvGrpSpPr/>
          <p:nvPr/>
        </p:nvGrpSpPr>
        <p:grpSpPr>
          <a:xfrm rot="0">
            <a:off x="16189931" y="1809639"/>
            <a:ext cx="2799147" cy="2799147"/>
            <a:chOff x="0" y="0"/>
            <a:chExt cx="6350000" cy="63500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6350000" cy="6351270"/>
            </a:xfrm>
            <a:custGeom>
              <a:avLst/>
              <a:gdLst/>
              <a:ahLst/>
              <a:cxnLst/>
              <a:rect r="r" b="b" t="t" l="l"/>
              <a:pathLst>
                <a:path h="6351270" w="635000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lose/>
                </a:path>
              </a:pathLst>
            </a:custGeom>
            <a:blipFill>
              <a:blip r:embed="rId9"/>
              <a:stretch>
                <a:fillRect l="-25015" t="0" r="-25015" b="0"/>
              </a:stretch>
            </a:blipFill>
          </p:spPr>
        </p:sp>
      </p:grpSp>
      <p:sp>
        <p:nvSpPr>
          <p:cNvPr name="Freeform 26" id="26"/>
          <p:cNvSpPr/>
          <p:nvPr/>
        </p:nvSpPr>
        <p:spPr>
          <a:xfrm flipH="false" flipV="false" rot="0">
            <a:off x="16189931" y="998090"/>
            <a:ext cx="2799147" cy="440074"/>
          </a:xfrm>
          <a:custGeom>
            <a:avLst/>
            <a:gdLst/>
            <a:ahLst/>
            <a:cxnLst/>
            <a:rect r="r" b="b" t="t" l="l"/>
            <a:pathLst>
              <a:path h="440074" w="2799147">
                <a:moveTo>
                  <a:pt x="0" y="0"/>
                </a:moveTo>
                <a:lnTo>
                  <a:pt x="2799147" y="0"/>
                </a:lnTo>
                <a:lnTo>
                  <a:pt x="2799147" y="440074"/>
                </a:lnTo>
                <a:lnTo>
                  <a:pt x="0" y="4400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5622" r="0" b="0"/>
            </a:stretch>
          </a:blipFill>
        </p:spPr>
      </p:sp>
      <p:grpSp>
        <p:nvGrpSpPr>
          <p:cNvPr name="Group 27" id="27"/>
          <p:cNvGrpSpPr/>
          <p:nvPr/>
        </p:nvGrpSpPr>
        <p:grpSpPr>
          <a:xfrm rot="0">
            <a:off x="16189931" y="-1657415"/>
            <a:ext cx="2799147" cy="2799147"/>
            <a:chOff x="0" y="0"/>
            <a:chExt cx="6350000" cy="63500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6350000" cy="6351270"/>
            </a:xfrm>
            <a:custGeom>
              <a:avLst/>
              <a:gdLst/>
              <a:ahLst/>
              <a:cxnLst/>
              <a:rect r="r" b="b" t="t" l="l"/>
              <a:pathLst>
                <a:path h="6351270" w="635000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lose/>
                </a:path>
              </a:pathLst>
            </a:custGeom>
            <a:blipFill>
              <a:blip r:embed="rId3"/>
              <a:stretch>
                <a:fillRect l="-30016" t="0" r="-30016" b="0"/>
              </a:stretch>
            </a:blipFill>
          </p:spPr>
        </p:sp>
      </p:grpSp>
      <p:grpSp>
        <p:nvGrpSpPr>
          <p:cNvPr name="Group 29" id="29"/>
          <p:cNvGrpSpPr/>
          <p:nvPr/>
        </p:nvGrpSpPr>
        <p:grpSpPr>
          <a:xfrm rot="0">
            <a:off x="16189931" y="8703201"/>
            <a:ext cx="2799147" cy="2799147"/>
            <a:chOff x="0" y="0"/>
            <a:chExt cx="6350000" cy="635000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6350000" cy="6351270"/>
            </a:xfrm>
            <a:custGeom>
              <a:avLst/>
              <a:gdLst/>
              <a:ahLst/>
              <a:cxnLst/>
              <a:rect r="r" b="b" t="t" l="l"/>
              <a:pathLst>
                <a:path h="6351270" w="635000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lose/>
                </a:path>
              </a:pathLst>
            </a:custGeom>
            <a:blipFill>
              <a:blip r:embed="rId5"/>
              <a:stretch>
                <a:fillRect l="0" t="-25078" r="0" b="-25078"/>
              </a:stretch>
            </a:blipFill>
          </p:spPr>
        </p:sp>
      </p:grpSp>
      <p:sp>
        <p:nvSpPr>
          <p:cNvPr name="Freeform 31" id="31"/>
          <p:cNvSpPr/>
          <p:nvPr/>
        </p:nvSpPr>
        <p:spPr>
          <a:xfrm flipH="false" flipV="false" rot="0">
            <a:off x="1028700" y="-55921"/>
            <a:ext cx="1224438" cy="1197653"/>
          </a:xfrm>
          <a:custGeom>
            <a:avLst/>
            <a:gdLst/>
            <a:ahLst/>
            <a:cxnLst/>
            <a:rect r="r" b="b" t="t" l="l"/>
            <a:pathLst>
              <a:path h="1197653" w="1224438">
                <a:moveTo>
                  <a:pt x="0" y="0"/>
                </a:moveTo>
                <a:lnTo>
                  <a:pt x="1224438" y="0"/>
                </a:lnTo>
                <a:lnTo>
                  <a:pt x="1224438" y="1197653"/>
                </a:lnTo>
                <a:lnTo>
                  <a:pt x="0" y="119765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false" rot="0">
            <a:off x="3156926" y="-55921"/>
            <a:ext cx="13033005" cy="10885827"/>
          </a:xfrm>
          <a:custGeom>
            <a:avLst/>
            <a:gdLst/>
            <a:ahLst/>
            <a:cxnLst/>
            <a:rect r="r" b="b" t="t" l="l"/>
            <a:pathLst>
              <a:path h="10885827" w="13033005">
                <a:moveTo>
                  <a:pt x="0" y="0"/>
                </a:moveTo>
                <a:lnTo>
                  <a:pt x="13033005" y="0"/>
                </a:lnTo>
                <a:lnTo>
                  <a:pt x="13033005" y="10885826"/>
                </a:lnTo>
                <a:lnTo>
                  <a:pt x="0" y="1088582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6999"/>
            </a:blip>
            <a:stretch>
              <a:fillRect l="0" t="-5802" r="0" b="-11303"/>
            </a:stretch>
          </a:blipFill>
        </p:spPr>
      </p:sp>
      <p:sp>
        <p:nvSpPr>
          <p:cNvPr name="TextBox 33" id="33"/>
          <p:cNvSpPr txBox="true"/>
          <p:nvPr/>
        </p:nvSpPr>
        <p:spPr>
          <a:xfrm rot="0">
            <a:off x="2521025" y="4635815"/>
            <a:ext cx="6229167" cy="1920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692"/>
              </a:lnSpc>
              <a:spcBef>
                <a:spcPct val="0"/>
              </a:spcBef>
            </a:pPr>
            <a:r>
              <a:rPr lang="en-US" sz="5574" strike="noStrike" u="none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THANK'S FOR WATCHING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-339607" y="1208602"/>
            <a:ext cx="4330431" cy="476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92"/>
              </a:lnSpc>
            </a:pPr>
            <a:r>
              <a:rPr lang="en-US" b="true" sz="3077" spc="-61">
                <a:solidFill>
                  <a:srgbClr val="040506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ATLIQ HARDWARE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>
            <a:hlinkClick r:id="rId4" tooltip="https://www.linkedin.com/search/results/all/?fetchDeterministicClustersOnly=true&amp;heroEntityKey=urn%3Ali%3Afsd_profile%3AACoAADPEs8oB16gK5ZvSY19WvaFFKqfQx-JBrWs&amp;keywords=govind%20nandre&amp;origin=RICH_QUERY_SUGGESTION&amp;position=0&amp;searchId=8a85c7e4-3733-4199-b8ef-c5d726c57c55&amp;sid=.Fa&amp;spellCorrectionEnabled=false"/>
          </p:cNvPr>
          <p:cNvSpPr/>
          <p:nvPr/>
        </p:nvSpPr>
        <p:spPr>
          <a:xfrm flipH="false" flipV="false" rot="0">
            <a:off x="4652835" y="7608209"/>
            <a:ext cx="1650091" cy="1650091"/>
          </a:xfrm>
          <a:custGeom>
            <a:avLst/>
            <a:gdLst/>
            <a:ahLst/>
            <a:cxnLst/>
            <a:rect r="r" b="b" t="t" l="l"/>
            <a:pathLst>
              <a:path h="1650091" w="1650091">
                <a:moveTo>
                  <a:pt x="0" y="0"/>
                </a:moveTo>
                <a:lnTo>
                  <a:pt x="1650091" y="0"/>
                </a:lnTo>
                <a:lnTo>
                  <a:pt x="1650091" y="1650091"/>
                </a:lnTo>
                <a:lnTo>
                  <a:pt x="0" y="16500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>
            <a:hlinkClick r:id="rId7" tooltip="tel:+919870057038"/>
          </p:cNvPr>
          <p:cNvSpPr/>
          <p:nvPr/>
        </p:nvSpPr>
        <p:spPr>
          <a:xfrm flipH="false" flipV="false" rot="0">
            <a:off x="4652835" y="5239478"/>
            <a:ext cx="1600539" cy="1600539"/>
          </a:xfrm>
          <a:custGeom>
            <a:avLst/>
            <a:gdLst/>
            <a:ahLst/>
            <a:cxnLst/>
            <a:rect r="r" b="b" t="t" l="l"/>
            <a:pathLst>
              <a:path h="1600539" w="1600539">
                <a:moveTo>
                  <a:pt x="0" y="0"/>
                </a:moveTo>
                <a:lnTo>
                  <a:pt x="1600539" y="0"/>
                </a:lnTo>
                <a:lnTo>
                  <a:pt x="1600539" y="1600540"/>
                </a:lnTo>
                <a:lnTo>
                  <a:pt x="0" y="160054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>
            <a:hlinkClick r:id="rId10" tooltip="mailto:govindnandre123@gmail.com"/>
          </p:cNvPr>
          <p:cNvSpPr/>
          <p:nvPr/>
        </p:nvSpPr>
        <p:spPr>
          <a:xfrm flipH="false" flipV="false" rot="0">
            <a:off x="4548285" y="2289387"/>
            <a:ext cx="1705089" cy="1705089"/>
          </a:xfrm>
          <a:custGeom>
            <a:avLst/>
            <a:gdLst/>
            <a:ahLst/>
            <a:cxnLst/>
            <a:rect r="r" b="b" t="t" l="l"/>
            <a:pathLst>
              <a:path h="1705089" w="1705089">
                <a:moveTo>
                  <a:pt x="0" y="0"/>
                </a:moveTo>
                <a:lnTo>
                  <a:pt x="1705089" y="0"/>
                </a:lnTo>
                <a:lnTo>
                  <a:pt x="1705089" y="1705089"/>
                </a:lnTo>
                <a:lnTo>
                  <a:pt x="0" y="170508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>
            <a:hlinkClick r:id="rId13" tooltip="https://github.com/officialgovindnandre7/Business-Intelligence-360-Dashboard"/>
          </p:cNvPr>
          <p:cNvSpPr/>
          <p:nvPr/>
        </p:nvSpPr>
        <p:spPr>
          <a:xfrm flipH="false" flipV="false" rot="0">
            <a:off x="11097112" y="2289387"/>
            <a:ext cx="1762559" cy="1762559"/>
          </a:xfrm>
          <a:custGeom>
            <a:avLst/>
            <a:gdLst/>
            <a:ahLst/>
            <a:cxnLst/>
            <a:rect r="r" b="b" t="t" l="l"/>
            <a:pathLst>
              <a:path h="1762559" w="1762559">
                <a:moveTo>
                  <a:pt x="0" y="0"/>
                </a:moveTo>
                <a:lnTo>
                  <a:pt x="1762559" y="0"/>
                </a:lnTo>
                <a:lnTo>
                  <a:pt x="1762559" y="1762559"/>
                </a:lnTo>
                <a:lnTo>
                  <a:pt x="0" y="176255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>
            <a:hlinkClick r:id="rId16" tooltip="https://app.powerbi.com/view?r=eyJrIjoiOGQwZGVlM2ItODg1ZC00YjVkLWI1YjItZjUwYzJiY2Q0ODM0IiwidCI6ImM2ZTU0OWIzLTVmNDUtNDAzMi1hYWU5LWQ0MjQ0ZGM1YjJjNCJ9"/>
          </p:cNvPr>
          <p:cNvSpPr/>
          <p:nvPr/>
        </p:nvSpPr>
        <p:spPr>
          <a:xfrm flipH="false" flipV="false" rot="0">
            <a:off x="10602943" y="5434862"/>
            <a:ext cx="2256728" cy="1452512"/>
          </a:xfrm>
          <a:custGeom>
            <a:avLst/>
            <a:gdLst/>
            <a:ahLst/>
            <a:cxnLst/>
            <a:rect r="r" b="b" t="t" l="l"/>
            <a:pathLst>
              <a:path h="1452512" w="2256728">
                <a:moveTo>
                  <a:pt x="0" y="0"/>
                </a:moveTo>
                <a:lnTo>
                  <a:pt x="2256728" y="0"/>
                </a:lnTo>
                <a:lnTo>
                  <a:pt x="2256728" y="1452512"/>
                </a:lnTo>
                <a:lnTo>
                  <a:pt x="0" y="145251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>
            <a:hlinkClick r:id="rId19" tooltip="https://app.powerbi.com/view?r=eyJrIjoiOGQwZGVlM2ItODg1ZC00YjVkLWI1YjItZjUwYzJiY2Q0ODM0IiwidCI6ImM2ZTU0OWIzLTVmNDUtNDAzMi1hYWU5LWQ0MjQ0ZGM1YjJjNCJ9"/>
          </p:cNvPr>
          <p:cNvSpPr/>
          <p:nvPr/>
        </p:nvSpPr>
        <p:spPr>
          <a:xfrm flipH="false" flipV="false" rot="0">
            <a:off x="12859671" y="5482218"/>
            <a:ext cx="1991439" cy="1357799"/>
          </a:xfrm>
          <a:custGeom>
            <a:avLst/>
            <a:gdLst/>
            <a:ahLst/>
            <a:cxnLst/>
            <a:rect r="r" b="b" t="t" l="l"/>
            <a:pathLst>
              <a:path h="1357799" w="1991439">
                <a:moveTo>
                  <a:pt x="0" y="0"/>
                </a:moveTo>
                <a:lnTo>
                  <a:pt x="1991439" y="0"/>
                </a:lnTo>
                <a:lnTo>
                  <a:pt x="1991439" y="1357800"/>
                </a:lnTo>
                <a:lnTo>
                  <a:pt x="0" y="1357800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905397" y="-141659"/>
            <a:ext cx="15353903" cy="1376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1203"/>
              </a:lnSpc>
              <a:spcBef>
                <a:spcPct val="0"/>
              </a:spcBef>
            </a:pPr>
            <a:r>
              <a:rPr lang="en-US" sz="8118" spc="284">
                <a:solidFill>
                  <a:srgbClr val="010101"/>
                </a:solidFill>
                <a:latin typeface="Archivo Black"/>
                <a:ea typeface="Archivo Black"/>
                <a:cs typeface="Archivo Black"/>
                <a:sym typeface="Archivo Black"/>
              </a:rPr>
              <a:t>RESOURCE PAGE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144000" y="7166443"/>
            <a:ext cx="6376555" cy="7978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463"/>
              </a:lnSpc>
              <a:spcBef>
                <a:spcPct val="0"/>
              </a:spcBef>
            </a:pPr>
            <a:r>
              <a:rPr lang="en-US" sz="4683" spc="163" u="sng">
                <a:solidFill>
                  <a:srgbClr val="010101"/>
                </a:solidFill>
                <a:latin typeface="Archivo Black"/>
                <a:ea typeface="Archivo Black"/>
                <a:cs typeface="Archivo Black"/>
                <a:sym typeface="Archivo Black"/>
                <a:hlinkClick r:id="rId20" tooltip="https://app.powerbi.com/view?r=eyJrIjoiOGQwZGVlM2ItODg1ZC00YjVkLWI1YjItZjUwYzJiY2Q0ODM0IiwidCI6ImM2ZTU0OWIzLTVmNDUtNDAzMi1hYWU5LWQ0MjQ0ZGM1YjJjNCJ9"/>
              </a:rPr>
              <a:t>LIVE VIEW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001949" y="4054408"/>
            <a:ext cx="6376555" cy="7978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463"/>
              </a:lnSpc>
              <a:spcBef>
                <a:spcPct val="0"/>
              </a:spcBef>
            </a:pPr>
            <a:r>
              <a:rPr lang="en-US" sz="4683" spc="163" u="sng">
                <a:solidFill>
                  <a:srgbClr val="010101"/>
                </a:solidFill>
                <a:latin typeface="Archivo Black"/>
                <a:ea typeface="Archivo Black"/>
                <a:cs typeface="Archivo Black"/>
                <a:sym typeface="Archivo Black"/>
                <a:hlinkClick r:id="rId21" tooltip="https://github.com/officialgovindnandre7/Business-Intelligence-360-Dashboard"/>
              </a:rPr>
              <a:t>GITHUB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212552" y="4054408"/>
            <a:ext cx="6376555" cy="7978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463"/>
              </a:lnSpc>
              <a:spcBef>
                <a:spcPct val="0"/>
              </a:spcBef>
            </a:pPr>
            <a:r>
              <a:rPr lang="en-US" sz="4683" spc="163" u="sng">
                <a:solidFill>
                  <a:srgbClr val="010101"/>
                </a:solidFill>
                <a:latin typeface="Archivo Black"/>
                <a:ea typeface="Archivo Black"/>
                <a:cs typeface="Archivo Black"/>
                <a:sym typeface="Archivo Black"/>
                <a:hlinkClick r:id="rId22" tooltip="mailto:govindnandre123@gmail.com"/>
              </a:rPr>
              <a:t>MAIL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212552" y="6810401"/>
            <a:ext cx="6376555" cy="7978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463"/>
              </a:lnSpc>
              <a:spcBef>
                <a:spcPct val="0"/>
              </a:spcBef>
            </a:pPr>
            <a:r>
              <a:rPr lang="en-US" sz="4683" spc="163" u="sng">
                <a:solidFill>
                  <a:srgbClr val="010101"/>
                </a:solidFill>
                <a:latin typeface="Archivo Black"/>
                <a:ea typeface="Archivo Black"/>
                <a:cs typeface="Archivo Black"/>
                <a:sym typeface="Archivo Black"/>
                <a:hlinkClick r:id="rId23" tooltip="tel:+919870057038"/>
              </a:rPr>
              <a:t>CONTACT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240052" y="9172575"/>
            <a:ext cx="6376555" cy="7978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463"/>
              </a:lnSpc>
              <a:spcBef>
                <a:spcPct val="0"/>
              </a:spcBef>
            </a:pPr>
            <a:r>
              <a:rPr lang="en-US" sz="4683" spc="163" u="sng">
                <a:solidFill>
                  <a:srgbClr val="010101"/>
                </a:solidFill>
                <a:latin typeface="Archivo Black"/>
                <a:ea typeface="Archivo Black"/>
                <a:cs typeface="Archivo Black"/>
                <a:sym typeface="Archivo Black"/>
                <a:hlinkClick r:id="rId24" tooltip="https://www.linkedin.com/search/results/all/?fetchDeterministicClustersOnly=true&amp;heroEntityKey=urn%3Ali%3Afsd_profile%3AACoAADPEs8oB16gK5ZvSY19WvaFFKqfQx-JBrWs&amp;keywords=govind%20nandre&amp;origin=RICH_QUERY_SUGGESTION&amp;position=0&amp;searchId=8a85c7e4-3733-4199-b8ef-c5d726c57c55&amp;sid=.Fa&amp;spellCorrectionEnabled=false"/>
              </a:rPr>
              <a:t>LINKEDIN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5400000">
            <a:off x="8599743" y="-4717334"/>
            <a:ext cx="1088513" cy="18288000"/>
            <a:chOff x="0" y="0"/>
            <a:chExt cx="286687" cy="481659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86687" cy="4816592"/>
            </a:xfrm>
            <a:custGeom>
              <a:avLst/>
              <a:gdLst/>
              <a:ahLst/>
              <a:cxnLst/>
              <a:rect r="r" b="b" t="t" l="l"/>
              <a:pathLst>
                <a:path h="4816592" w="286687">
                  <a:moveTo>
                    <a:pt x="0" y="0"/>
                  </a:moveTo>
                  <a:lnTo>
                    <a:pt x="286687" y="0"/>
                  </a:lnTo>
                  <a:lnTo>
                    <a:pt x="286687" y="4816592"/>
                  </a:lnTo>
                  <a:lnTo>
                    <a:pt x="0" y="4816592"/>
                  </a:lnTo>
                  <a:close/>
                </a:path>
              </a:pathLst>
            </a:custGeom>
            <a:gradFill rotWithShape="true">
              <a:gsLst>
                <a:gs pos="0">
                  <a:srgbClr val="696969">
                    <a:alpha val="72000"/>
                  </a:srgbClr>
                </a:gs>
                <a:gs pos="33333">
                  <a:srgbClr val="B4B4B4">
                    <a:alpha val="82500"/>
                  </a:srgbClr>
                </a:gs>
                <a:gs pos="66667">
                  <a:srgbClr val="EEEEEE">
                    <a:alpha val="70500"/>
                  </a:srgbClr>
                </a:gs>
                <a:gs pos="100000">
                  <a:srgbClr val="FBFBFB">
                    <a:alpha val="22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286687" cy="48356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7900" y="0"/>
            <a:ext cx="18270100" cy="4165455"/>
          </a:xfrm>
          <a:custGeom>
            <a:avLst/>
            <a:gdLst/>
            <a:ahLst/>
            <a:cxnLst/>
            <a:rect r="r" b="b" t="t" l="l"/>
            <a:pathLst>
              <a:path h="4165455" w="18270100">
                <a:moveTo>
                  <a:pt x="0" y="0"/>
                </a:moveTo>
                <a:lnTo>
                  <a:pt x="18270100" y="0"/>
                </a:lnTo>
                <a:lnTo>
                  <a:pt x="18270100" y="4165455"/>
                </a:lnTo>
                <a:lnTo>
                  <a:pt x="0" y="41654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90524" r="0" b="-101973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108322" y="4165455"/>
            <a:ext cx="7004042" cy="6121545"/>
          </a:xfrm>
          <a:custGeom>
            <a:avLst/>
            <a:gdLst/>
            <a:ahLst/>
            <a:cxnLst/>
            <a:rect r="r" b="b" t="t" l="l"/>
            <a:pathLst>
              <a:path h="6121545" w="7004042">
                <a:moveTo>
                  <a:pt x="0" y="0"/>
                </a:moveTo>
                <a:lnTo>
                  <a:pt x="7004042" y="0"/>
                </a:lnTo>
                <a:lnTo>
                  <a:pt x="7004042" y="6121545"/>
                </a:lnTo>
                <a:lnTo>
                  <a:pt x="0" y="612154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1999"/>
            </a:blip>
            <a:stretch>
              <a:fillRect l="0" t="-8716" r="0" b="-3196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4559819" y="1357867"/>
            <a:ext cx="9168362" cy="16958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774"/>
              </a:lnSpc>
            </a:pPr>
            <a:r>
              <a:rPr lang="en-US" sz="9981" spc="79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CONTENT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268002" y="4884459"/>
            <a:ext cx="1840320" cy="1048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627"/>
              </a:lnSpc>
              <a:spcBef>
                <a:spcPct val="0"/>
              </a:spcBef>
            </a:pPr>
            <a:r>
              <a:rPr lang="en-US" b="true" sz="6251" spc="331" strike="noStrike" u="none">
                <a:solidFill>
                  <a:srgbClr val="231F2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01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816452" y="5914179"/>
            <a:ext cx="2743420" cy="8662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Project Overview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544248" y="4928291"/>
            <a:ext cx="1840320" cy="1048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627"/>
              </a:lnSpc>
              <a:spcBef>
                <a:spcPct val="0"/>
              </a:spcBef>
            </a:pPr>
            <a:r>
              <a:rPr lang="en-US" b="true" sz="6251" spc="331">
                <a:solidFill>
                  <a:srgbClr val="231F2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02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092698" y="5958011"/>
            <a:ext cx="2743420" cy="8662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Finance Dashboard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820494" y="4884459"/>
            <a:ext cx="1840320" cy="1048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627"/>
              </a:lnSpc>
              <a:spcBef>
                <a:spcPct val="0"/>
              </a:spcBef>
            </a:pPr>
            <a:r>
              <a:rPr lang="en-US" b="true" sz="6251" spc="331">
                <a:solidFill>
                  <a:srgbClr val="231F2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03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368943" y="5914179"/>
            <a:ext cx="2743420" cy="8662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Marketing Dashboard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094326" y="4928291"/>
            <a:ext cx="1840320" cy="1048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627"/>
              </a:lnSpc>
              <a:spcBef>
                <a:spcPct val="0"/>
              </a:spcBef>
            </a:pPr>
            <a:r>
              <a:rPr lang="en-US" b="true" sz="6251" spc="331">
                <a:solidFill>
                  <a:srgbClr val="231F2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04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642776" y="5958011"/>
            <a:ext cx="2743420" cy="8662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Sales Dashboard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3276953" y="6989520"/>
            <a:ext cx="1840320" cy="1048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627"/>
              </a:lnSpc>
              <a:spcBef>
                <a:spcPct val="0"/>
              </a:spcBef>
            </a:pPr>
            <a:r>
              <a:rPr lang="en-US" b="true" sz="6251" spc="331">
                <a:solidFill>
                  <a:srgbClr val="231F2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05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825402" y="8019240"/>
            <a:ext cx="2743420" cy="8662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Supply Chain Dashboard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6553198" y="7033352"/>
            <a:ext cx="1840320" cy="1048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627"/>
              </a:lnSpc>
              <a:spcBef>
                <a:spcPct val="0"/>
              </a:spcBef>
            </a:pPr>
            <a:r>
              <a:rPr lang="en-US" b="true" sz="6251" spc="331">
                <a:solidFill>
                  <a:srgbClr val="231F2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06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6101648" y="8063072"/>
            <a:ext cx="2743420" cy="8662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Executive Dashboard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829444" y="6989520"/>
            <a:ext cx="1840320" cy="1048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627"/>
              </a:lnSpc>
              <a:spcBef>
                <a:spcPct val="0"/>
              </a:spcBef>
            </a:pPr>
            <a:r>
              <a:rPr lang="en-US" b="true" sz="6251" spc="331">
                <a:solidFill>
                  <a:srgbClr val="231F2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07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9377894" y="8019240"/>
            <a:ext cx="2743420" cy="4280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Skills Gained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3103276" y="7033352"/>
            <a:ext cx="1840320" cy="1048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627"/>
              </a:lnSpc>
              <a:spcBef>
                <a:spcPct val="0"/>
              </a:spcBef>
            </a:pPr>
            <a:r>
              <a:rPr lang="en-US" b="true" sz="6251" spc="331">
                <a:solidFill>
                  <a:srgbClr val="231F2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08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2651726" y="8063072"/>
            <a:ext cx="2743420" cy="13043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Business Impact &amp; Conclusion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2925483">
            <a:off x="5978889" y="4633519"/>
            <a:ext cx="15026802" cy="1591351"/>
          </a:xfrm>
          <a:custGeom>
            <a:avLst/>
            <a:gdLst/>
            <a:ahLst/>
            <a:cxnLst/>
            <a:rect r="r" b="b" t="t" l="l"/>
            <a:pathLst>
              <a:path h="1591351" w="15026802">
                <a:moveTo>
                  <a:pt x="0" y="0"/>
                </a:moveTo>
                <a:lnTo>
                  <a:pt x="15026802" y="0"/>
                </a:lnTo>
                <a:lnTo>
                  <a:pt x="15026802" y="1591350"/>
                </a:lnTo>
                <a:lnTo>
                  <a:pt x="0" y="15913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86495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9046979" y="0"/>
            <a:ext cx="9241021" cy="10396149"/>
            <a:chOff x="0" y="0"/>
            <a:chExt cx="5370413" cy="604171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370413" cy="6041715"/>
            </a:xfrm>
            <a:custGeom>
              <a:avLst/>
              <a:gdLst/>
              <a:ahLst/>
              <a:cxnLst/>
              <a:rect r="r" b="b" t="t" l="l"/>
              <a:pathLst>
                <a:path h="6041715" w="5370413">
                  <a:moveTo>
                    <a:pt x="5370413" y="0"/>
                  </a:moveTo>
                  <a:lnTo>
                    <a:pt x="5370413" y="6041715"/>
                  </a:lnTo>
                  <a:cubicBezTo>
                    <a:pt x="3580275" y="4027810"/>
                    <a:pt x="1790138" y="2013905"/>
                    <a:pt x="0" y="0"/>
                  </a:cubicBezTo>
                  <a:lnTo>
                    <a:pt x="5370413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370413" cy="6041715"/>
            </a:xfrm>
            <a:custGeom>
              <a:avLst/>
              <a:gdLst/>
              <a:ahLst/>
              <a:cxnLst/>
              <a:rect r="r" b="b" t="t" l="l"/>
              <a:pathLst>
                <a:path h="6041715" w="5370413">
                  <a:moveTo>
                    <a:pt x="5370413" y="0"/>
                  </a:moveTo>
                  <a:lnTo>
                    <a:pt x="5370413" y="6041715"/>
                  </a:lnTo>
                  <a:cubicBezTo>
                    <a:pt x="3580275" y="4027810"/>
                    <a:pt x="1790138" y="2013905"/>
                    <a:pt x="0" y="0"/>
                  </a:cubicBezTo>
                  <a:lnTo>
                    <a:pt x="5370413" y="0"/>
                  </a:lnTo>
                  <a:close/>
                </a:path>
              </a:pathLst>
            </a:custGeom>
            <a:blipFill>
              <a:blip r:embed="rId4"/>
              <a:stretch>
                <a:fillRect l="-34427" t="0" r="-34427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2122031" y="4270779"/>
            <a:ext cx="1828744" cy="1828744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10101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2456932" y="4728682"/>
            <a:ext cx="1236499" cy="858804"/>
          </a:xfrm>
          <a:custGeom>
            <a:avLst/>
            <a:gdLst/>
            <a:ahLst/>
            <a:cxnLst/>
            <a:rect r="r" b="b" t="t" l="l"/>
            <a:pathLst>
              <a:path h="858804" w="1236499">
                <a:moveTo>
                  <a:pt x="0" y="0"/>
                </a:moveTo>
                <a:lnTo>
                  <a:pt x="1236498" y="0"/>
                </a:lnTo>
                <a:lnTo>
                  <a:pt x="1236498" y="858804"/>
                </a:lnTo>
                <a:lnTo>
                  <a:pt x="0" y="85880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2122031" y="6625687"/>
            <a:ext cx="1828744" cy="1828744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10101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2553577" y="7025093"/>
            <a:ext cx="1043208" cy="1029931"/>
          </a:xfrm>
          <a:custGeom>
            <a:avLst/>
            <a:gdLst/>
            <a:ahLst/>
            <a:cxnLst/>
            <a:rect r="r" b="b" t="t" l="l"/>
            <a:pathLst>
              <a:path h="1029931" w="1043208">
                <a:moveTo>
                  <a:pt x="0" y="0"/>
                </a:moveTo>
                <a:lnTo>
                  <a:pt x="1043208" y="0"/>
                </a:lnTo>
                <a:lnTo>
                  <a:pt x="1043208" y="1029931"/>
                </a:lnTo>
                <a:lnTo>
                  <a:pt x="0" y="102993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-3950263" y="803081"/>
            <a:ext cx="15859325" cy="2258023"/>
            <a:chOff x="0" y="0"/>
            <a:chExt cx="1537211" cy="218865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537211" cy="218865"/>
            </a:xfrm>
            <a:custGeom>
              <a:avLst/>
              <a:gdLst/>
              <a:ahLst/>
              <a:cxnLst/>
              <a:rect r="r" b="b" t="t" l="l"/>
              <a:pathLst>
                <a:path h="218865" w="1537211">
                  <a:moveTo>
                    <a:pt x="1334011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1537211" y="218865"/>
                  </a:lnTo>
                  <a:lnTo>
                    <a:pt x="1334011" y="0"/>
                  </a:lnTo>
                  <a:close/>
                </a:path>
              </a:pathLst>
            </a:custGeom>
            <a:solidFill>
              <a:srgbClr val="010101"/>
            </a:solidFill>
            <a:ln cap="sq">
              <a:noFill/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101600" y="-19050"/>
              <a:ext cx="1334011" cy="2379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1028700" y="3043601"/>
            <a:ext cx="9489360" cy="7243399"/>
          </a:xfrm>
          <a:custGeom>
            <a:avLst/>
            <a:gdLst/>
            <a:ahLst/>
            <a:cxnLst/>
            <a:rect r="r" b="b" t="t" l="l"/>
            <a:pathLst>
              <a:path h="7243399" w="9489360">
                <a:moveTo>
                  <a:pt x="0" y="0"/>
                </a:moveTo>
                <a:lnTo>
                  <a:pt x="9489360" y="0"/>
                </a:lnTo>
                <a:lnTo>
                  <a:pt x="9489360" y="7243399"/>
                </a:lnTo>
                <a:lnTo>
                  <a:pt x="0" y="724339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19999"/>
            </a:blip>
            <a:stretch>
              <a:fillRect l="0" t="-5524" r="0" b="-22616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4188259" y="4401034"/>
            <a:ext cx="7132181" cy="7588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50"/>
              </a:lnSpc>
              <a:spcBef>
                <a:spcPct val="0"/>
              </a:spcBef>
            </a:pPr>
            <a:r>
              <a:rPr lang="en-US" sz="2210" spc="216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Objective: Provide a 360-degree view of business performance across key domains.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4188259" y="6755942"/>
            <a:ext cx="7132181" cy="26870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50"/>
              </a:lnSpc>
            </a:pPr>
            <a:r>
              <a:rPr lang="en-US" sz="2210" spc="216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Business Domains Covered:</a:t>
            </a:r>
          </a:p>
          <a:p>
            <a:pPr algn="l" marL="477229" indent="-238614" lvl="1">
              <a:lnSpc>
                <a:spcPts val="3050"/>
              </a:lnSpc>
              <a:buFont typeface="Arial"/>
              <a:buChar char="•"/>
            </a:pPr>
            <a:r>
              <a:rPr lang="en-US" sz="2210" spc="216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Finance</a:t>
            </a:r>
          </a:p>
          <a:p>
            <a:pPr algn="l" marL="477229" indent="-238614" lvl="1">
              <a:lnSpc>
                <a:spcPts val="3050"/>
              </a:lnSpc>
              <a:buFont typeface="Arial"/>
              <a:buChar char="•"/>
            </a:pPr>
            <a:r>
              <a:rPr lang="en-US" sz="2210" spc="216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Marketing</a:t>
            </a:r>
          </a:p>
          <a:p>
            <a:pPr algn="l" marL="477229" indent="-238614" lvl="1">
              <a:lnSpc>
                <a:spcPts val="3050"/>
              </a:lnSpc>
              <a:buFont typeface="Arial"/>
              <a:buChar char="•"/>
            </a:pPr>
            <a:r>
              <a:rPr lang="en-US" sz="2210" spc="216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Sales</a:t>
            </a:r>
          </a:p>
          <a:p>
            <a:pPr algn="l" marL="477229" indent="-238614" lvl="1">
              <a:lnSpc>
                <a:spcPts val="3050"/>
              </a:lnSpc>
              <a:buFont typeface="Arial"/>
              <a:buChar char="•"/>
            </a:pPr>
            <a:r>
              <a:rPr lang="en-US" sz="2210" spc="216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Supply Chain</a:t>
            </a:r>
          </a:p>
          <a:p>
            <a:pPr algn="l" marL="477229" indent="-238614" lvl="1">
              <a:lnSpc>
                <a:spcPts val="3050"/>
              </a:lnSpc>
              <a:buFont typeface="Arial"/>
              <a:buChar char="•"/>
            </a:pPr>
            <a:r>
              <a:rPr lang="en-US" sz="2210" spc="216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Executive Performance</a:t>
            </a:r>
          </a:p>
          <a:p>
            <a:pPr algn="l" marL="0" indent="0" lvl="0">
              <a:lnSpc>
                <a:spcPts val="3050"/>
              </a:lnSpc>
              <a:spcBef>
                <a:spcPct val="0"/>
              </a:spcBef>
            </a:pPr>
          </a:p>
        </p:txBody>
      </p:sp>
      <p:sp>
        <p:nvSpPr>
          <p:cNvPr name="TextBox 21" id="21"/>
          <p:cNvSpPr txBox="true"/>
          <p:nvPr/>
        </p:nvSpPr>
        <p:spPr>
          <a:xfrm rot="0">
            <a:off x="523488" y="1346067"/>
            <a:ext cx="9994572" cy="10577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596"/>
              </a:lnSpc>
              <a:spcBef>
                <a:spcPct val="0"/>
              </a:spcBef>
            </a:pPr>
            <a:r>
              <a:rPr lang="en-US" sz="6229" spc="49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PROJECT OVERVIEW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5013836" y="1028700"/>
            <a:ext cx="19354610" cy="2258023"/>
            <a:chOff x="0" y="0"/>
            <a:chExt cx="1876002" cy="21886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876002" cy="218865"/>
            </a:xfrm>
            <a:custGeom>
              <a:avLst/>
              <a:gdLst/>
              <a:ahLst/>
              <a:cxnLst/>
              <a:rect r="r" b="b" t="t" l="l"/>
              <a:pathLst>
                <a:path h="218865" w="1876002">
                  <a:moveTo>
                    <a:pt x="1672802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1876002" y="218865"/>
                  </a:lnTo>
                  <a:lnTo>
                    <a:pt x="1672802" y="0"/>
                  </a:lnTo>
                  <a:close/>
                </a:path>
              </a:pathLst>
            </a:custGeom>
            <a:solidFill>
              <a:srgbClr val="010101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101600" y="-19050"/>
              <a:ext cx="1672802" cy="2379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2573606" y="3743682"/>
            <a:ext cx="3314591" cy="3314591"/>
            <a:chOff x="0" y="0"/>
            <a:chExt cx="4872604" cy="487260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872609" cy="4872609"/>
            </a:xfrm>
            <a:custGeom>
              <a:avLst/>
              <a:gdLst/>
              <a:ahLst/>
              <a:cxnLst/>
              <a:rect r="r" b="b" t="t" l="l"/>
              <a:pathLst>
                <a:path h="4872609" w="4872609">
                  <a:moveTo>
                    <a:pt x="1061593" y="2436241"/>
                  </a:moveTo>
                  <a:cubicBezTo>
                    <a:pt x="1061593" y="1687957"/>
                    <a:pt x="1688084" y="1061466"/>
                    <a:pt x="2436368" y="1061466"/>
                  </a:cubicBezTo>
                  <a:cubicBezTo>
                    <a:pt x="3202051" y="1061466"/>
                    <a:pt x="3811143" y="1687957"/>
                    <a:pt x="3811143" y="2436241"/>
                  </a:cubicBezTo>
                  <a:cubicBezTo>
                    <a:pt x="3811143" y="3201924"/>
                    <a:pt x="3202051" y="3811016"/>
                    <a:pt x="2436368" y="3811016"/>
                  </a:cubicBezTo>
                  <a:cubicBezTo>
                    <a:pt x="2436368" y="4872609"/>
                    <a:pt x="2436368" y="4872609"/>
                    <a:pt x="2436368" y="4872609"/>
                  </a:cubicBezTo>
                  <a:cubicBezTo>
                    <a:pt x="3776345" y="4872609"/>
                    <a:pt x="4872609" y="3776218"/>
                    <a:pt x="4872609" y="2436368"/>
                  </a:cubicBezTo>
                  <a:cubicBezTo>
                    <a:pt x="4872609" y="1096518"/>
                    <a:pt x="3776218" y="0"/>
                    <a:pt x="2436241" y="0"/>
                  </a:cubicBezTo>
                  <a:cubicBezTo>
                    <a:pt x="1096264" y="0"/>
                    <a:pt x="0" y="1096391"/>
                    <a:pt x="0" y="2436241"/>
                  </a:cubicBezTo>
                  <a:lnTo>
                    <a:pt x="1061593" y="2436241"/>
                  </a:lnTo>
                  <a:close/>
                </a:path>
              </a:pathLst>
            </a:custGeom>
            <a:solidFill>
              <a:srgbClr val="000000">
                <a:alpha val="16863"/>
              </a:srgbClr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9981212" y="3767100"/>
            <a:ext cx="3314591" cy="3326378"/>
            <a:chOff x="0" y="0"/>
            <a:chExt cx="4872604" cy="488993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872609" cy="4889881"/>
            </a:xfrm>
            <a:custGeom>
              <a:avLst/>
              <a:gdLst/>
              <a:ahLst/>
              <a:cxnLst/>
              <a:rect r="r" b="b" t="t" l="l"/>
              <a:pathLst>
                <a:path h="4889881" w="4872609">
                  <a:moveTo>
                    <a:pt x="3811016" y="2453640"/>
                  </a:moveTo>
                  <a:cubicBezTo>
                    <a:pt x="3811016" y="3201924"/>
                    <a:pt x="3201924" y="3828415"/>
                    <a:pt x="2436241" y="3828415"/>
                  </a:cubicBezTo>
                  <a:cubicBezTo>
                    <a:pt x="1687957" y="3828415"/>
                    <a:pt x="1061466" y="3201924"/>
                    <a:pt x="1061466" y="2453640"/>
                  </a:cubicBezTo>
                  <a:cubicBezTo>
                    <a:pt x="1061466" y="1687957"/>
                    <a:pt x="1687957" y="1078865"/>
                    <a:pt x="2436241" y="1078865"/>
                  </a:cubicBezTo>
                  <a:cubicBezTo>
                    <a:pt x="2436241" y="0"/>
                    <a:pt x="2436241" y="0"/>
                    <a:pt x="2436241" y="0"/>
                  </a:cubicBezTo>
                  <a:cubicBezTo>
                    <a:pt x="1096391" y="0"/>
                    <a:pt x="0" y="1096264"/>
                    <a:pt x="0" y="2453640"/>
                  </a:cubicBezTo>
                  <a:cubicBezTo>
                    <a:pt x="0" y="3793617"/>
                    <a:pt x="1096391" y="4889881"/>
                    <a:pt x="2436241" y="4889881"/>
                  </a:cubicBezTo>
                  <a:cubicBezTo>
                    <a:pt x="3776091" y="4889881"/>
                    <a:pt x="4872609" y="3793617"/>
                    <a:pt x="4872609" y="2453640"/>
                  </a:cubicBezTo>
                  <a:lnTo>
                    <a:pt x="3811016" y="2453640"/>
                  </a:lnTo>
                  <a:close/>
                </a:path>
              </a:pathLst>
            </a:custGeom>
            <a:solidFill>
              <a:srgbClr val="000000">
                <a:alpha val="16863"/>
              </a:srgbClr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2548713" y="6337440"/>
            <a:ext cx="3314591" cy="3315573"/>
            <a:chOff x="0" y="0"/>
            <a:chExt cx="4872604" cy="4874047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872482" cy="4874006"/>
            </a:xfrm>
            <a:custGeom>
              <a:avLst/>
              <a:gdLst/>
              <a:ahLst/>
              <a:cxnLst/>
              <a:rect r="r" b="b" t="t" l="l"/>
              <a:pathLst>
                <a:path h="4874006" w="4872482">
                  <a:moveTo>
                    <a:pt x="3811016" y="2437003"/>
                  </a:moveTo>
                  <a:cubicBezTo>
                    <a:pt x="3811016" y="3202940"/>
                    <a:pt x="3201924" y="3812159"/>
                    <a:pt x="2436241" y="3812159"/>
                  </a:cubicBezTo>
                  <a:cubicBezTo>
                    <a:pt x="1687957" y="3812159"/>
                    <a:pt x="1061466" y="3202940"/>
                    <a:pt x="1061466" y="2437003"/>
                  </a:cubicBezTo>
                  <a:cubicBezTo>
                    <a:pt x="1061466" y="1688465"/>
                    <a:pt x="1687957" y="1061847"/>
                    <a:pt x="2436241" y="1061847"/>
                  </a:cubicBezTo>
                  <a:cubicBezTo>
                    <a:pt x="2436241" y="0"/>
                    <a:pt x="2436241" y="0"/>
                    <a:pt x="2436241" y="0"/>
                  </a:cubicBezTo>
                  <a:cubicBezTo>
                    <a:pt x="1096391" y="0"/>
                    <a:pt x="0" y="1096645"/>
                    <a:pt x="0" y="2437003"/>
                  </a:cubicBezTo>
                  <a:cubicBezTo>
                    <a:pt x="0" y="3777361"/>
                    <a:pt x="1096391" y="4874006"/>
                    <a:pt x="2436241" y="4874006"/>
                  </a:cubicBezTo>
                  <a:cubicBezTo>
                    <a:pt x="3776091" y="4874006"/>
                    <a:pt x="4872482" y="3777361"/>
                    <a:pt x="4872482" y="2437003"/>
                  </a:cubicBezTo>
                  <a:lnTo>
                    <a:pt x="3811016" y="2437003"/>
                  </a:lnTo>
                  <a:close/>
                </a:path>
              </a:pathLst>
            </a:custGeom>
            <a:solidFill>
              <a:srgbClr val="000000">
                <a:alpha val="16863"/>
              </a:srgbClr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0878301" y="4617656"/>
            <a:ext cx="1520413" cy="1520413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3469664" y="7244657"/>
            <a:ext cx="1522475" cy="1522475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7" id="17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3447581" y="4617656"/>
            <a:ext cx="1566642" cy="1566642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20" id="20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21" id="21"/>
          <p:cNvSpPr/>
          <p:nvPr/>
        </p:nvSpPr>
        <p:spPr>
          <a:xfrm flipH="false" flipV="false" rot="0">
            <a:off x="11135381" y="4897605"/>
            <a:ext cx="1006253" cy="960515"/>
          </a:xfrm>
          <a:custGeom>
            <a:avLst/>
            <a:gdLst/>
            <a:ahLst/>
            <a:cxnLst/>
            <a:rect r="r" b="b" t="t" l="l"/>
            <a:pathLst>
              <a:path h="960515" w="1006253">
                <a:moveTo>
                  <a:pt x="0" y="0"/>
                </a:moveTo>
                <a:lnTo>
                  <a:pt x="1006253" y="0"/>
                </a:lnTo>
                <a:lnTo>
                  <a:pt x="1006253" y="960515"/>
                </a:lnTo>
                <a:lnTo>
                  <a:pt x="0" y="96051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3779447" y="4906117"/>
            <a:ext cx="902910" cy="916237"/>
          </a:xfrm>
          <a:custGeom>
            <a:avLst/>
            <a:gdLst/>
            <a:ahLst/>
            <a:cxnLst/>
            <a:rect r="r" b="b" t="t" l="l"/>
            <a:pathLst>
              <a:path h="916237" w="902910">
                <a:moveTo>
                  <a:pt x="0" y="0"/>
                </a:moveTo>
                <a:lnTo>
                  <a:pt x="902910" y="0"/>
                </a:lnTo>
                <a:lnTo>
                  <a:pt x="902910" y="916237"/>
                </a:lnTo>
                <a:lnTo>
                  <a:pt x="0" y="91623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3" id="23"/>
          <p:cNvGrpSpPr/>
          <p:nvPr/>
        </p:nvGrpSpPr>
        <p:grpSpPr>
          <a:xfrm rot="0">
            <a:off x="916860" y="3148979"/>
            <a:ext cx="5689104" cy="275488"/>
            <a:chOff x="0" y="0"/>
            <a:chExt cx="4519796" cy="218865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4519796" cy="218865"/>
            </a:xfrm>
            <a:custGeom>
              <a:avLst/>
              <a:gdLst/>
              <a:ahLst/>
              <a:cxnLst/>
              <a:rect r="r" b="b" t="t" l="l"/>
              <a:pathLst>
                <a:path h="218865" w="4519796">
                  <a:moveTo>
                    <a:pt x="4316596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4519796" y="218865"/>
                  </a:lnTo>
                  <a:lnTo>
                    <a:pt x="4316596" y="0"/>
                  </a:lnTo>
                  <a:close/>
                </a:path>
              </a:pathLst>
            </a:custGeom>
            <a:solidFill>
              <a:srgbClr val="727070"/>
            </a:solidFill>
            <a:ln cap="sq">
              <a:noFill/>
              <a:prstDash val="solid"/>
              <a:miter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101600" y="-19050"/>
              <a:ext cx="4316596" cy="2379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6" id="26"/>
          <p:cNvSpPr txBox="true"/>
          <p:nvPr/>
        </p:nvSpPr>
        <p:spPr>
          <a:xfrm rot="0">
            <a:off x="1369304" y="3562455"/>
            <a:ext cx="8611908" cy="65724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89"/>
              </a:lnSpc>
            </a:pPr>
            <a:r>
              <a:rPr lang="en-US" sz="1658" spc="162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🎯 </a:t>
            </a:r>
            <a:r>
              <a:rPr lang="en-US" sz="1658" spc="162" b="true">
                <a:solidFill>
                  <a:srgbClr val="231F20"/>
                </a:solidFill>
                <a:latin typeface="Montserrat Light Bold"/>
                <a:ea typeface="Montserrat Light Bold"/>
                <a:cs typeface="Montserrat Light Bold"/>
                <a:sym typeface="Montserrat Light Bold"/>
              </a:rPr>
              <a:t>Goals </a:t>
            </a:r>
            <a:r>
              <a:rPr lang="en-US" sz="1658" spc="162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:</a:t>
            </a:r>
          </a:p>
          <a:p>
            <a:pPr algn="l" marL="358125" indent="-179062" lvl="1">
              <a:lnSpc>
                <a:spcPts val="2289"/>
              </a:lnSpc>
              <a:buAutoNum type="arabicPeriod" startAt="1"/>
            </a:pPr>
            <a:r>
              <a:rPr lang="en-US" sz="1658" spc="162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Provide a 360° business view across Finance, Sales, Marketing, Supply Chain &amp; Executive insights.</a:t>
            </a:r>
          </a:p>
          <a:p>
            <a:pPr algn="l" marL="358125" indent="-179062" lvl="1">
              <a:lnSpc>
                <a:spcPts val="2289"/>
              </a:lnSpc>
              <a:buAutoNum type="arabicPeriod" startAt="1"/>
            </a:pPr>
            <a:r>
              <a:rPr lang="en-US" sz="1658" spc="162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Enhance decision-making with real-time data and KPI tracking.</a:t>
            </a:r>
          </a:p>
          <a:p>
            <a:pPr algn="l" marL="358125" indent="-179062" lvl="1">
              <a:lnSpc>
                <a:spcPts val="2289"/>
              </a:lnSpc>
              <a:buAutoNum type="arabicPeriod" startAt="1"/>
            </a:pPr>
            <a:r>
              <a:rPr lang="en-US" sz="1658" spc="162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Streamline data processing with Power BI for efficiency and accuracy.</a:t>
            </a:r>
          </a:p>
          <a:p>
            <a:pPr algn="l" marL="358125" indent="-179062" lvl="1">
              <a:lnSpc>
                <a:spcPts val="2289"/>
              </a:lnSpc>
              <a:buAutoNum type="arabicPeriod" startAt="1"/>
            </a:pPr>
            <a:r>
              <a:rPr lang="en-US" sz="1658" spc="162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Improve operational efficiency by identifying trends and bottlenecks.</a:t>
            </a:r>
          </a:p>
          <a:p>
            <a:pPr algn="l" marL="358125" indent="-179062" lvl="1">
              <a:lnSpc>
                <a:spcPts val="2289"/>
              </a:lnSpc>
              <a:buAutoNum type="arabicPeriod" startAt="1"/>
            </a:pPr>
            <a:r>
              <a:rPr lang="en-US" sz="1658" spc="162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Enable forecasting &amp; predictive analysis for better planning.</a:t>
            </a:r>
          </a:p>
          <a:p>
            <a:pPr algn="l" marL="358125" indent="-179062" lvl="1">
              <a:lnSpc>
                <a:spcPts val="2289"/>
              </a:lnSpc>
              <a:buAutoNum type="arabicPeriod" startAt="1"/>
            </a:pPr>
            <a:r>
              <a:rPr lang="en-US" sz="1658" spc="162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Ensure data accuracy &amp; accessibility with clean, interactive dashboards.</a:t>
            </a:r>
          </a:p>
          <a:p>
            <a:pPr algn="l">
              <a:lnSpc>
                <a:spcPts val="2289"/>
              </a:lnSpc>
            </a:pPr>
            <a:r>
              <a:rPr lang="en-US" sz="1658" spc="162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📌 </a:t>
            </a:r>
            <a:r>
              <a:rPr lang="en-US" sz="1658" spc="162" b="true">
                <a:solidFill>
                  <a:srgbClr val="231F20"/>
                </a:solidFill>
                <a:latin typeface="Montserrat Light Bold"/>
                <a:ea typeface="Montserrat Light Bold"/>
                <a:cs typeface="Montserrat Light Bold"/>
                <a:sym typeface="Montserrat Light Bold"/>
              </a:rPr>
              <a:t>Objectives :</a:t>
            </a:r>
          </a:p>
          <a:p>
            <a:pPr algn="l" marL="358125" indent="-179062" lvl="1">
              <a:lnSpc>
                <a:spcPts val="2289"/>
              </a:lnSpc>
              <a:buAutoNum type="arabicPeriod" startAt="1"/>
            </a:pPr>
            <a:r>
              <a:rPr lang="en-US" sz="1658" spc="162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Develop dashboards tailored to key business areas.</a:t>
            </a:r>
          </a:p>
          <a:p>
            <a:pPr algn="l" marL="358125" indent="-179062" lvl="1">
              <a:lnSpc>
                <a:spcPts val="2289"/>
              </a:lnSpc>
              <a:buAutoNum type="arabicPeriod" startAt="1"/>
            </a:pPr>
            <a:r>
              <a:rPr lang="en-US" sz="1658" spc="162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Use Power Query &amp; DAX for data transformation &amp; advanced calculations.</a:t>
            </a:r>
          </a:p>
          <a:p>
            <a:pPr algn="l" marL="358125" indent="-179062" lvl="1">
              <a:lnSpc>
                <a:spcPts val="2289"/>
              </a:lnSpc>
              <a:buAutoNum type="arabicPeriod" startAt="1"/>
            </a:pPr>
            <a:r>
              <a:rPr lang="en-US" sz="1658" spc="162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Design user-friendly, interactive visuals with dynamic insights.</a:t>
            </a:r>
          </a:p>
          <a:p>
            <a:pPr algn="l" marL="358125" indent="-179062" lvl="1">
              <a:lnSpc>
                <a:spcPts val="2289"/>
              </a:lnSpc>
              <a:buAutoNum type="arabicPeriod" startAt="1"/>
            </a:pPr>
            <a:r>
              <a:rPr lang="en-US" sz="1658" spc="162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Track key metrics like Net Sales, GM%, Profit%, and Forecast Accuracy.</a:t>
            </a:r>
          </a:p>
          <a:p>
            <a:pPr algn="l" marL="358125" indent="-179062" lvl="1">
              <a:lnSpc>
                <a:spcPts val="2289"/>
              </a:lnSpc>
              <a:spcBef>
                <a:spcPct val="0"/>
              </a:spcBef>
              <a:buAutoNum type="arabicPeriod" startAt="1"/>
            </a:pPr>
            <a:r>
              <a:rPr lang="en-US" sz="1658" spc="162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Integrate multiple data sources for scalability and real-time updates.</a:t>
            </a:r>
          </a:p>
          <a:p>
            <a:pPr algn="l" marL="358125" indent="-179062" lvl="1">
              <a:lnSpc>
                <a:spcPts val="2289"/>
              </a:lnSpc>
              <a:spcBef>
                <a:spcPct val="0"/>
              </a:spcBef>
              <a:buAutoNum type="arabicPeriod" startAt="1"/>
            </a:pPr>
            <a:r>
              <a:rPr lang="en-US" sz="1658" spc="162" u="none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Optimize reporting &amp; sharing via Power BI Services for collaboration.</a:t>
            </a:r>
          </a:p>
          <a:p>
            <a:pPr algn="l" marL="0" indent="0" lvl="0">
              <a:lnSpc>
                <a:spcPts val="2289"/>
              </a:lnSpc>
              <a:spcBef>
                <a:spcPct val="0"/>
              </a:spcBef>
            </a:pPr>
          </a:p>
        </p:txBody>
      </p:sp>
      <p:grpSp>
        <p:nvGrpSpPr>
          <p:cNvPr name="Group 27" id="27"/>
          <p:cNvGrpSpPr/>
          <p:nvPr/>
        </p:nvGrpSpPr>
        <p:grpSpPr>
          <a:xfrm rot="0">
            <a:off x="12085550" y="-131220"/>
            <a:ext cx="9534019" cy="1112295"/>
            <a:chOff x="0" y="0"/>
            <a:chExt cx="1876002" cy="218865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1876002" cy="218865"/>
            </a:xfrm>
            <a:custGeom>
              <a:avLst/>
              <a:gdLst/>
              <a:ahLst/>
              <a:cxnLst/>
              <a:rect r="r" b="b" t="t" l="l"/>
              <a:pathLst>
                <a:path h="218865" w="1876002">
                  <a:moveTo>
                    <a:pt x="1672802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1876002" y="218865"/>
                  </a:lnTo>
                  <a:lnTo>
                    <a:pt x="1672802" y="0"/>
                  </a:lnTo>
                  <a:close/>
                </a:path>
              </a:pathLst>
            </a:custGeom>
            <a:solidFill>
              <a:srgbClr val="363636"/>
            </a:solidFill>
            <a:ln cap="sq">
              <a:noFill/>
              <a:prstDash val="solid"/>
              <a:miter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101600" y="-19050"/>
              <a:ext cx="1672802" cy="2379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30" id="30"/>
          <p:cNvSpPr/>
          <p:nvPr/>
        </p:nvSpPr>
        <p:spPr>
          <a:xfrm>
            <a:off x="-715490" y="962025"/>
            <a:ext cx="12921291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1" id="31"/>
          <p:cNvSpPr/>
          <p:nvPr/>
        </p:nvSpPr>
        <p:spPr>
          <a:xfrm flipH="false" flipV="false" rot="0">
            <a:off x="13779447" y="7532947"/>
            <a:ext cx="902910" cy="902910"/>
          </a:xfrm>
          <a:custGeom>
            <a:avLst/>
            <a:gdLst/>
            <a:ahLst/>
            <a:cxnLst/>
            <a:rect r="r" b="b" t="t" l="l"/>
            <a:pathLst>
              <a:path h="902910" w="902910">
                <a:moveTo>
                  <a:pt x="0" y="0"/>
                </a:moveTo>
                <a:lnTo>
                  <a:pt x="902910" y="0"/>
                </a:lnTo>
                <a:lnTo>
                  <a:pt x="902910" y="902910"/>
                </a:lnTo>
                <a:lnTo>
                  <a:pt x="0" y="90291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false" rot="0">
            <a:off x="498539" y="3472092"/>
            <a:ext cx="8645461" cy="6662794"/>
          </a:xfrm>
          <a:custGeom>
            <a:avLst/>
            <a:gdLst/>
            <a:ahLst/>
            <a:cxnLst/>
            <a:rect r="r" b="b" t="t" l="l"/>
            <a:pathLst>
              <a:path h="6662794" w="8645461">
                <a:moveTo>
                  <a:pt x="0" y="0"/>
                </a:moveTo>
                <a:lnTo>
                  <a:pt x="8645461" y="0"/>
                </a:lnTo>
                <a:lnTo>
                  <a:pt x="8645461" y="6662794"/>
                </a:lnTo>
                <a:lnTo>
                  <a:pt x="0" y="666279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10999"/>
            </a:blip>
            <a:stretch>
              <a:fillRect l="-929" t="-5356" r="0" b="-22741"/>
            </a:stretch>
          </a:blipFill>
        </p:spPr>
      </p:sp>
      <p:sp>
        <p:nvSpPr>
          <p:cNvPr name="TextBox 33" id="33"/>
          <p:cNvSpPr txBox="true"/>
          <p:nvPr/>
        </p:nvSpPr>
        <p:spPr>
          <a:xfrm rot="0">
            <a:off x="1663813" y="1725604"/>
            <a:ext cx="9308329" cy="8129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548"/>
              </a:lnSpc>
              <a:spcBef>
                <a:spcPct val="0"/>
              </a:spcBef>
            </a:pPr>
            <a:r>
              <a:rPr lang="en-US" sz="4745" spc="37" strike="noStrike" u="none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GOALS AND OBJECTIVES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1111" r="0" b="-61111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357312" y="1028700"/>
            <a:ext cx="15591759" cy="8229600"/>
            <a:chOff x="0" y="0"/>
            <a:chExt cx="4106471" cy="216746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106471" cy="2167467"/>
            </a:xfrm>
            <a:custGeom>
              <a:avLst/>
              <a:gdLst/>
              <a:ahLst/>
              <a:cxnLst/>
              <a:rect r="r" b="b" t="t" l="l"/>
              <a:pathLst>
                <a:path h="2167467" w="4106471">
                  <a:moveTo>
                    <a:pt x="12413" y="0"/>
                  </a:moveTo>
                  <a:lnTo>
                    <a:pt x="4094058" y="0"/>
                  </a:lnTo>
                  <a:cubicBezTo>
                    <a:pt x="4100914" y="0"/>
                    <a:pt x="4106471" y="5558"/>
                    <a:pt x="4106471" y="12413"/>
                  </a:cubicBezTo>
                  <a:lnTo>
                    <a:pt x="4106471" y="2155053"/>
                  </a:lnTo>
                  <a:cubicBezTo>
                    <a:pt x="4106471" y="2158346"/>
                    <a:pt x="4105164" y="2161503"/>
                    <a:pt x="4102836" y="2163831"/>
                  </a:cubicBezTo>
                  <a:cubicBezTo>
                    <a:pt x="4100507" y="2166159"/>
                    <a:pt x="4097350" y="2167467"/>
                    <a:pt x="4094058" y="2167467"/>
                  </a:cubicBezTo>
                  <a:lnTo>
                    <a:pt x="12413" y="2167467"/>
                  </a:lnTo>
                  <a:cubicBezTo>
                    <a:pt x="9121" y="2167467"/>
                    <a:pt x="5964" y="2166159"/>
                    <a:pt x="3636" y="2163831"/>
                  </a:cubicBezTo>
                  <a:cubicBezTo>
                    <a:pt x="1308" y="2161503"/>
                    <a:pt x="0" y="2158346"/>
                    <a:pt x="0" y="2155053"/>
                  </a:cubicBezTo>
                  <a:lnTo>
                    <a:pt x="0" y="12413"/>
                  </a:lnTo>
                  <a:cubicBezTo>
                    <a:pt x="0" y="9121"/>
                    <a:pt x="1308" y="5964"/>
                    <a:pt x="3636" y="3636"/>
                  </a:cubicBezTo>
                  <a:cubicBezTo>
                    <a:pt x="5964" y="1308"/>
                    <a:pt x="9121" y="0"/>
                    <a:pt x="12413" y="0"/>
                  </a:cubicBezTo>
                  <a:close/>
                </a:path>
              </a:pathLst>
            </a:custGeom>
            <a:solidFill>
              <a:srgbClr val="FFFFFF">
                <a:alpha val="86667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4106471" cy="21865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2696556" y="1982599"/>
            <a:ext cx="12894888" cy="6321802"/>
          </a:xfrm>
          <a:custGeom>
            <a:avLst/>
            <a:gdLst/>
            <a:ahLst/>
            <a:cxnLst/>
            <a:rect r="r" b="b" t="t" l="l"/>
            <a:pathLst>
              <a:path h="6321802" w="12894888">
                <a:moveTo>
                  <a:pt x="0" y="0"/>
                </a:moveTo>
                <a:lnTo>
                  <a:pt x="12894888" y="0"/>
                </a:lnTo>
                <a:lnTo>
                  <a:pt x="12894888" y="6321802"/>
                </a:lnTo>
                <a:lnTo>
                  <a:pt x="0" y="63218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8000"/>
            </a:blip>
            <a:stretch>
              <a:fillRect l="-1423" t="-13205" r="-2875" b="-2774"/>
            </a:stretch>
          </a:blipFill>
          <a:ln w="9525" cap="sq">
            <a:solidFill>
              <a:srgbClr val="000000">
                <a:alpha val="77647"/>
              </a:srgbClr>
            </a:solidFill>
            <a:prstDash val="solid"/>
            <a:miter/>
          </a:ln>
        </p:spPr>
      </p:sp>
      <p:sp>
        <p:nvSpPr>
          <p:cNvPr name="TextBox 7" id="7"/>
          <p:cNvSpPr txBox="true"/>
          <p:nvPr/>
        </p:nvSpPr>
        <p:spPr>
          <a:xfrm rot="0">
            <a:off x="3346160" y="933450"/>
            <a:ext cx="10906040" cy="8154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548"/>
              </a:lnSpc>
              <a:spcBef>
                <a:spcPct val="0"/>
              </a:spcBef>
            </a:pPr>
            <a:r>
              <a:rPr lang="en-US" sz="4745" spc="37">
                <a:solidFill>
                  <a:srgbClr val="010101"/>
                </a:solidFill>
                <a:latin typeface="Archivo Black"/>
                <a:ea typeface="Archivo Black"/>
                <a:cs typeface="Archivo Black"/>
                <a:sym typeface="Archivo Black"/>
              </a:rPr>
              <a:t>ABOUT US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1111" r="0" b="-61111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246948" y="948787"/>
            <a:ext cx="15591759" cy="8229600"/>
            <a:chOff x="0" y="0"/>
            <a:chExt cx="4106471" cy="216746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106471" cy="2167467"/>
            </a:xfrm>
            <a:custGeom>
              <a:avLst/>
              <a:gdLst/>
              <a:ahLst/>
              <a:cxnLst/>
              <a:rect r="r" b="b" t="t" l="l"/>
              <a:pathLst>
                <a:path h="2167467" w="4106471">
                  <a:moveTo>
                    <a:pt x="12413" y="0"/>
                  </a:moveTo>
                  <a:lnTo>
                    <a:pt x="4094058" y="0"/>
                  </a:lnTo>
                  <a:cubicBezTo>
                    <a:pt x="4100914" y="0"/>
                    <a:pt x="4106471" y="5558"/>
                    <a:pt x="4106471" y="12413"/>
                  </a:cubicBezTo>
                  <a:lnTo>
                    <a:pt x="4106471" y="2155053"/>
                  </a:lnTo>
                  <a:cubicBezTo>
                    <a:pt x="4106471" y="2158346"/>
                    <a:pt x="4105164" y="2161503"/>
                    <a:pt x="4102836" y="2163831"/>
                  </a:cubicBezTo>
                  <a:cubicBezTo>
                    <a:pt x="4100507" y="2166159"/>
                    <a:pt x="4097350" y="2167467"/>
                    <a:pt x="4094058" y="2167467"/>
                  </a:cubicBezTo>
                  <a:lnTo>
                    <a:pt x="12413" y="2167467"/>
                  </a:lnTo>
                  <a:cubicBezTo>
                    <a:pt x="9121" y="2167467"/>
                    <a:pt x="5964" y="2166159"/>
                    <a:pt x="3636" y="2163831"/>
                  </a:cubicBezTo>
                  <a:cubicBezTo>
                    <a:pt x="1308" y="2161503"/>
                    <a:pt x="0" y="2158346"/>
                    <a:pt x="0" y="2155053"/>
                  </a:cubicBezTo>
                  <a:lnTo>
                    <a:pt x="0" y="12413"/>
                  </a:lnTo>
                  <a:cubicBezTo>
                    <a:pt x="0" y="9121"/>
                    <a:pt x="1308" y="5964"/>
                    <a:pt x="3636" y="3636"/>
                  </a:cubicBezTo>
                  <a:cubicBezTo>
                    <a:pt x="5964" y="1308"/>
                    <a:pt x="9121" y="0"/>
                    <a:pt x="12413" y="0"/>
                  </a:cubicBezTo>
                  <a:close/>
                </a:path>
              </a:pathLst>
            </a:custGeom>
            <a:solidFill>
              <a:srgbClr val="FFFFFF">
                <a:alpha val="86667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4106471" cy="21865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4116604" y="3457352"/>
            <a:ext cx="2586506" cy="3675913"/>
          </a:xfrm>
          <a:custGeom>
            <a:avLst/>
            <a:gdLst/>
            <a:ahLst/>
            <a:cxnLst/>
            <a:rect r="r" b="b" t="t" l="l"/>
            <a:pathLst>
              <a:path h="3675913" w="2586506">
                <a:moveTo>
                  <a:pt x="0" y="0"/>
                </a:moveTo>
                <a:lnTo>
                  <a:pt x="2586507" y="0"/>
                </a:lnTo>
                <a:lnTo>
                  <a:pt x="2586507" y="3675914"/>
                </a:lnTo>
                <a:lnTo>
                  <a:pt x="0" y="36759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099198" y="2139629"/>
            <a:ext cx="11796239" cy="6411827"/>
          </a:xfrm>
          <a:custGeom>
            <a:avLst/>
            <a:gdLst/>
            <a:ahLst/>
            <a:cxnLst/>
            <a:rect r="r" b="b" t="t" l="l"/>
            <a:pathLst>
              <a:path h="6411827" w="11796239">
                <a:moveTo>
                  <a:pt x="0" y="0"/>
                </a:moveTo>
                <a:lnTo>
                  <a:pt x="11796239" y="0"/>
                </a:lnTo>
                <a:lnTo>
                  <a:pt x="11796239" y="6411827"/>
                </a:lnTo>
                <a:lnTo>
                  <a:pt x="0" y="641182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8" id="8"/>
          <p:cNvSpPr txBox="true"/>
          <p:nvPr/>
        </p:nvSpPr>
        <p:spPr>
          <a:xfrm rot="0">
            <a:off x="3346160" y="933450"/>
            <a:ext cx="10906040" cy="8154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548"/>
              </a:lnSpc>
              <a:spcBef>
                <a:spcPct val="0"/>
              </a:spcBef>
            </a:pPr>
            <a:r>
              <a:rPr lang="en-US" sz="4745" spc="37">
                <a:solidFill>
                  <a:srgbClr val="010101"/>
                </a:solidFill>
                <a:latin typeface="Archivo Black"/>
                <a:ea typeface="Archivo Black"/>
                <a:cs typeface="Archivo Black"/>
                <a:sym typeface="Archivo Black"/>
              </a:rPr>
              <a:t>FINANCE VIEW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895437" y="3529244"/>
            <a:ext cx="2722103" cy="36040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84"/>
              </a:lnSpc>
            </a:pPr>
            <a:r>
              <a:rPr lang="en-US" b="true" sz="1510" spc="148">
                <a:solidFill>
                  <a:srgbClr val="100F0D"/>
                </a:solidFill>
                <a:latin typeface="Montserrat Light Bold"/>
                <a:ea typeface="Montserrat Light Bold"/>
                <a:cs typeface="Montserrat Light Bold"/>
                <a:sym typeface="Montserrat Light Bold"/>
              </a:rPr>
              <a:t>Key Insights:</a:t>
            </a:r>
          </a:p>
          <a:p>
            <a:pPr algn="ctr">
              <a:lnSpc>
                <a:spcPts val="2084"/>
              </a:lnSpc>
            </a:pPr>
          </a:p>
          <a:p>
            <a:pPr algn="l" marL="652205" indent="-217402" lvl="2">
              <a:lnSpc>
                <a:spcPts val="2084"/>
              </a:lnSpc>
              <a:buFont typeface="Arial"/>
              <a:buChar char="⚬"/>
            </a:pPr>
            <a:r>
              <a:rPr lang="en-US" sz="1510" spc="148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Profit &amp; Loss (P&amp;L) Statements</a:t>
            </a:r>
          </a:p>
          <a:p>
            <a:pPr algn="l" marL="652205" indent="-217402" lvl="2">
              <a:lnSpc>
                <a:spcPts val="2084"/>
              </a:lnSpc>
              <a:buFont typeface="Arial"/>
              <a:buChar char="⚬"/>
            </a:pPr>
            <a:r>
              <a:rPr lang="en-US" sz="1510" spc="148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Top/bottom products &amp; customers by Net Sales</a:t>
            </a:r>
          </a:p>
          <a:p>
            <a:pPr algn="l" marL="652205" indent="-217402" lvl="2">
              <a:lnSpc>
                <a:spcPts val="2084"/>
              </a:lnSpc>
              <a:buFont typeface="Arial"/>
              <a:buChar char="⚬"/>
            </a:pPr>
            <a:r>
              <a:rPr lang="en-US" sz="1510" spc="148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Net Sales trends over time</a:t>
            </a:r>
          </a:p>
          <a:p>
            <a:pPr algn="l" marL="652205" indent="-217402" lvl="2">
              <a:lnSpc>
                <a:spcPts val="2084"/>
              </a:lnSpc>
              <a:buFont typeface="Arial"/>
              <a:buChar char="⚬"/>
            </a:pPr>
            <a:r>
              <a:rPr lang="en-US" sz="1510" spc="148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KPIs: Net Sales, Gross Margin (%), and Net Profit (%</a:t>
            </a:r>
          </a:p>
          <a:p>
            <a:pPr algn="ctr">
              <a:lnSpc>
                <a:spcPts val="2084"/>
              </a:lnSpc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1111" r="0" b="-61111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246948" y="948787"/>
            <a:ext cx="15591759" cy="8229600"/>
            <a:chOff x="0" y="0"/>
            <a:chExt cx="4106471" cy="216746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106471" cy="2167467"/>
            </a:xfrm>
            <a:custGeom>
              <a:avLst/>
              <a:gdLst/>
              <a:ahLst/>
              <a:cxnLst/>
              <a:rect r="r" b="b" t="t" l="l"/>
              <a:pathLst>
                <a:path h="2167467" w="4106471">
                  <a:moveTo>
                    <a:pt x="12413" y="0"/>
                  </a:moveTo>
                  <a:lnTo>
                    <a:pt x="4094058" y="0"/>
                  </a:lnTo>
                  <a:cubicBezTo>
                    <a:pt x="4100914" y="0"/>
                    <a:pt x="4106471" y="5558"/>
                    <a:pt x="4106471" y="12413"/>
                  </a:cubicBezTo>
                  <a:lnTo>
                    <a:pt x="4106471" y="2155053"/>
                  </a:lnTo>
                  <a:cubicBezTo>
                    <a:pt x="4106471" y="2158346"/>
                    <a:pt x="4105164" y="2161503"/>
                    <a:pt x="4102836" y="2163831"/>
                  </a:cubicBezTo>
                  <a:cubicBezTo>
                    <a:pt x="4100507" y="2166159"/>
                    <a:pt x="4097350" y="2167467"/>
                    <a:pt x="4094058" y="2167467"/>
                  </a:cubicBezTo>
                  <a:lnTo>
                    <a:pt x="12413" y="2167467"/>
                  </a:lnTo>
                  <a:cubicBezTo>
                    <a:pt x="9121" y="2167467"/>
                    <a:pt x="5964" y="2166159"/>
                    <a:pt x="3636" y="2163831"/>
                  </a:cubicBezTo>
                  <a:cubicBezTo>
                    <a:pt x="1308" y="2161503"/>
                    <a:pt x="0" y="2158346"/>
                    <a:pt x="0" y="2155053"/>
                  </a:cubicBezTo>
                  <a:lnTo>
                    <a:pt x="0" y="12413"/>
                  </a:lnTo>
                  <a:cubicBezTo>
                    <a:pt x="0" y="9121"/>
                    <a:pt x="1308" y="5964"/>
                    <a:pt x="3636" y="3636"/>
                  </a:cubicBezTo>
                  <a:cubicBezTo>
                    <a:pt x="5964" y="1308"/>
                    <a:pt x="9121" y="0"/>
                    <a:pt x="12413" y="0"/>
                  </a:cubicBezTo>
                  <a:close/>
                </a:path>
              </a:pathLst>
            </a:custGeom>
            <a:solidFill>
              <a:srgbClr val="FFFFFF">
                <a:alpha val="86667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4106471" cy="21865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4116604" y="3457352"/>
            <a:ext cx="2586506" cy="3675913"/>
          </a:xfrm>
          <a:custGeom>
            <a:avLst/>
            <a:gdLst/>
            <a:ahLst/>
            <a:cxnLst/>
            <a:rect r="r" b="b" t="t" l="l"/>
            <a:pathLst>
              <a:path h="3675913" w="2586506">
                <a:moveTo>
                  <a:pt x="0" y="0"/>
                </a:moveTo>
                <a:lnTo>
                  <a:pt x="2586507" y="0"/>
                </a:lnTo>
                <a:lnTo>
                  <a:pt x="2586507" y="3675914"/>
                </a:lnTo>
                <a:lnTo>
                  <a:pt x="0" y="36759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798617" y="2053991"/>
            <a:ext cx="12096820" cy="6482636"/>
          </a:xfrm>
          <a:custGeom>
            <a:avLst/>
            <a:gdLst/>
            <a:ahLst/>
            <a:cxnLst/>
            <a:rect r="r" b="b" t="t" l="l"/>
            <a:pathLst>
              <a:path h="6482636" w="12096820">
                <a:moveTo>
                  <a:pt x="0" y="0"/>
                </a:moveTo>
                <a:lnTo>
                  <a:pt x="12096820" y="0"/>
                </a:lnTo>
                <a:lnTo>
                  <a:pt x="12096820" y="6482636"/>
                </a:lnTo>
                <a:lnTo>
                  <a:pt x="0" y="648263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76000"/>
            </a:blip>
            <a:stretch>
              <a:fillRect l="0" t="-456" r="0" b="-5185"/>
            </a:stretch>
          </a:blipFill>
          <a:ln w="9525" cap="sq">
            <a:solidFill>
              <a:srgbClr val="000000">
                <a:alpha val="75686"/>
              </a:srgbClr>
            </a:solidFill>
            <a:prstDash val="solid"/>
            <a:miter/>
          </a:ln>
        </p:spPr>
      </p:sp>
      <p:sp>
        <p:nvSpPr>
          <p:cNvPr name="TextBox 8" id="8"/>
          <p:cNvSpPr txBox="true"/>
          <p:nvPr/>
        </p:nvSpPr>
        <p:spPr>
          <a:xfrm rot="0">
            <a:off x="3346160" y="933450"/>
            <a:ext cx="10906040" cy="8154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548"/>
              </a:lnSpc>
              <a:spcBef>
                <a:spcPct val="0"/>
              </a:spcBef>
            </a:pPr>
            <a:r>
              <a:rPr lang="en-US" sz="4745" spc="37">
                <a:solidFill>
                  <a:srgbClr val="010101"/>
                </a:solidFill>
                <a:latin typeface="Archivo Black"/>
                <a:ea typeface="Archivo Black"/>
                <a:cs typeface="Archivo Black"/>
                <a:sym typeface="Archivo Black"/>
              </a:rPr>
              <a:t>SALES VIEW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895437" y="3607598"/>
            <a:ext cx="2722103" cy="33468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84"/>
              </a:lnSpc>
            </a:pPr>
            <a:r>
              <a:rPr lang="en-US" b="true" sz="1510" spc="148">
                <a:solidFill>
                  <a:srgbClr val="100F0D"/>
                </a:solidFill>
                <a:latin typeface="Montserrat Light Bold"/>
                <a:ea typeface="Montserrat Light Bold"/>
                <a:cs typeface="Montserrat Light Bold"/>
                <a:sym typeface="Montserrat Light Bold"/>
              </a:rPr>
              <a:t>Key Insights:</a:t>
            </a:r>
          </a:p>
          <a:p>
            <a:pPr algn="ctr">
              <a:lnSpc>
                <a:spcPts val="2084"/>
              </a:lnSpc>
            </a:pPr>
          </a:p>
          <a:p>
            <a:pPr algn="l" marL="652205" indent="-217402" lvl="2">
              <a:lnSpc>
                <a:spcPts val="2084"/>
              </a:lnSpc>
              <a:buFont typeface="Arial"/>
              <a:buChar char="⚬"/>
            </a:pPr>
            <a:r>
              <a:rPr lang="en-US" sz="1510" spc="148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Customer &amp; product performance metrics</a:t>
            </a:r>
          </a:p>
          <a:p>
            <a:pPr algn="l" marL="652205" indent="-217402" lvl="2">
              <a:lnSpc>
                <a:spcPts val="2084"/>
              </a:lnSpc>
              <a:buFont typeface="Arial"/>
              <a:buChar char="⚬"/>
            </a:pPr>
            <a:r>
              <a:rPr lang="en-US" sz="1510" spc="148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Sales performance by region &amp; GM%</a:t>
            </a:r>
          </a:p>
          <a:p>
            <a:pPr algn="l" marL="652205" indent="-217402" lvl="2">
              <a:lnSpc>
                <a:spcPts val="2084"/>
              </a:lnSpc>
              <a:buFont typeface="Arial"/>
              <a:buChar char="⚬"/>
            </a:pPr>
            <a:r>
              <a:rPr lang="en-US" sz="1510" spc="148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Unit Economics analysis</a:t>
            </a:r>
          </a:p>
          <a:p>
            <a:pPr algn="l">
              <a:lnSpc>
                <a:spcPts val="2084"/>
              </a:lnSpc>
            </a:pPr>
          </a:p>
          <a:p>
            <a:pPr algn="ctr">
              <a:lnSpc>
                <a:spcPts val="2084"/>
              </a:lnSpc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1111" r="0" b="-61111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246948" y="948787"/>
            <a:ext cx="15591759" cy="8229600"/>
            <a:chOff x="0" y="0"/>
            <a:chExt cx="4106471" cy="216746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106471" cy="2167467"/>
            </a:xfrm>
            <a:custGeom>
              <a:avLst/>
              <a:gdLst/>
              <a:ahLst/>
              <a:cxnLst/>
              <a:rect r="r" b="b" t="t" l="l"/>
              <a:pathLst>
                <a:path h="2167467" w="4106471">
                  <a:moveTo>
                    <a:pt x="6455" y="0"/>
                  </a:moveTo>
                  <a:lnTo>
                    <a:pt x="4100016" y="0"/>
                  </a:lnTo>
                  <a:cubicBezTo>
                    <a:pt x="4103581" y="0"/>
                    <a:pt x="4106471" y="2890"/>
                    <a:pt x="4106471" y="6455"/>
                  </a:cubicBezTo>
                  <a:lnTo>
                    <a:pt x="4106471" y="2161012"/>
                  </a:lnTo>
                  <a:cubicBezTo>
                    <a:pt x="4106471" y="2162724"/>
                    <a:pt x="4105791" y="2164366"/>
                    <a:pt x="4104581" y="2165576"/>
                  </a:cubicBezTo>
                  <a:cubicBezTo>
                    <a:pt x="4103370" y="2166787"/>
                    <a:pt x="4101728" y="2167467"/>
                    <a:pt x="4100016" y="2167467"/>
                  </a:cubicBezTo>
                  <a:lnTo>
                    <a:pt x="6455" y="2167467"/>
                  </a:lnTo>
                  <a:cubicBezTo>
                    <a:pt x="4743" y="2167467"/>
                    <a:pt x="3101" y="2166787"/>
                    <a:pt x="1891" y="2165576"/>
                  </a:cubicBezTo>
                  <a:cubicBezTo>
                    <a:pt x="680" y="2164366"/>
                    <a:pt x="0" y="2162724"/>
                    <a:pt x="0" y="2161012"/>
                  </a:cubicBezTo>
                  <a:lnTo>
                    <a:pt x="0" y="6455"/>
                  </a:lnTo>
                  <a:cubicBezTo>
                    <a:pt x="0" y="2890"/>
                    <a:pt x="2890" y="0"/>
                    <a:pt x="6455" y="0"/>
                  </a:cubicBezTo>
                  <a:close/>
                </a:path>
              </a:pathLst>
            </a:custGeom>
            <a:solidFill>
              <a:srgbClr val="FFFFFF">
                <a:alpha val="86667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4106471" cy="21865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4116604" y="3457352"/>
            <a:ext cx="2586506" cy="3675913"/>
          </a:xfrm>
          <a:custGeom>
            <a:avLst/>
            <a:gdLst/>
            <a:ahLst/>
            <a:cxnLst/>
            <a:rect r="r" b="b" t="t" l="l"/>
            <a:pathLst>
              <a:path h="3675913" w="2586506">
                <a:moveTo>
                  <a:pt x="0" y="0"/>
                </a:moveTo>
                <a:lnTo>
                  <a:pt x="2586507" y="0"/>
                </a:lnTo>
                <a:lnTo>
                  <a:pt x="2586507" y="3675914"/>
                </a:lnTo>
                <a:lnTo>
                  <a:pt x="0" y="36759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92102" y="1834366"/>
            <a:ext cx="12524502" cy="7022352"/>
          </a:xfrm>
          <a:custGeom>
            <a:avLst/>
            <a:gdLst/>
            <a:ahLst/>
            <a:cxnLst/>
            <a:rect r="r" b="b" t="t" l="l"/>
            <a:pathLst>
              <a:path h="7022352" w="12524502">
                <a:moveTo>
                  <a:pt x="0" y="0"/>
                </a:moveTo>
                <a:lnTo>
                  <a:pt x="12524502" y="0"/>
                </a:lnTo>
                <a:lnTo>
                  <a:pt x="12524502" y="7022352"/>
                </a:lnTo>
                <a:lnTo>
                  <a:pt x="0" y="702235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78000"/>
            </a:blip>
            <a:stretch>
              <a:fillRect l="0" t="0" r="0" b="0"/>
            </a:stretch>
          </a:blipFill>
          <a:ln w="9525" cap="sq">
            <a:solidFill>
              <a:srgbClr val="000000">
                <a:alpha val="77647"/>
              </a:srgbClr>
            </a:solidFill>
            <a:prstDash val="solid"/>
            <a:miter/>
          </a:ln>
        </p:spPr>
      </p:sp>
      <p:sp>
        <p:nvSpPr>
          <p:cNvPr name="TextBox 8" id="8"/>
          <p:cNvSpPr txBox="true"/>
          <p:nvPr/>
        </p:nvSpPr>
        <p:spPr>
          <a:xfrm rot="0">
            <a:off x="3346160" y="933450"/>
            <a:ext cx="10906040" cy="8154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548"/>
              </a:lnSpc>
              <a:spcBef>
                <a:spcPct val="0"/>
              </a:spcBef>
            </a:pPr>
            <a:r>
              <a:rPr lang="en-US" sz="4745" spc="37">
                <a:solidFill>
                  <a:srgbClr val="010101"/>
                </a:solidFill>
                <a:latin typeface="Archivo Black"/>
                <a:ea typeface="Archivo Black"/>
                <a:cs typeface="Archivo Black"/>
                <a:sym typeface="Archivo Black"/>
              </a:rPr>
              <a:t>MARKETING VIEW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981008" y="3795944"/>
            <a:ext cx="2722103" cy="36040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84"/>
              </a:lnSpc>
            </a:pPr>
            <a:r>
              <a:rPr lang="en-US" b="true" sz="1510" spc="148">
                <a:solidFill>
                  <a:srgbClr val="100F0D"/>
                </a:solidFill>
                <a:latin typeface="Montserrat Light Bold"/>
                <a:ea typeface="Montserrat Light Bold"/>
                <a:cs typeface="Montserrat Light Bold"/>
                <a:sym typeface="Montserrat Light Bold"/>
              </a:rPr>
              <a:t>Key Insights:</a:t>
            </a:r>
          </a:p>
          <a:p>
            <a:pPr algn="ctr">
              <a:lnSpc>
                <a:spcPts val="2084"/>
              </a:lnSpc>
            </a:pPr>
          </a:p>
          <a:p>
            <a:pPr algn="l" marL="652205" indent="-217402" lvl="2">
              <a:lnSpc>
                <a:spcPts val="2084"/>
              </a:lnSpc>
              <a:buFont typeface="Arial"/>
              <a:buChar char="⚬"/>
            </a:pPr>
            <a:r>
              <a:rPr lang="en-US" sz="1510" spc="148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Customer &amp; product performance analysis</a:t>
            </a:r>
          </a:p>
          <a:p>
            <a:pPr algn="l" marL="652205" indent="-217402" lvl="2">
              <a:lnSpc>
                <a:spcPts val="2084"/>
              </a:lnSpc>
              <a:buFont typeface="Arial"/>
              <a:buChar char="⚬"/>
            </a:pPr>
            <a:r>
              <a:rPr lang="en-US" sz="1510" spc="148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Divisional performance metrics</a:t>
            </a:r>
          </a:p>
          <a:p>
            <a:pPr algn="l" marL="652205" indent="-217402" lvl="2">
              <a:lnSpc>
                <a:spcPts val="2084"/>
              </a:lnSpc>
              <a:buFont typeface="Arial"/>
              <a:buChar char="⚬"/>
            </a:pPr>
            <a:r>
              <a:rPr lang="en-US" sz="1510" spc="148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Unit Economics: COGS &amp; Gross Margin (GM)</a:t>
            </a:r>
          </a:p>
          <a:p>
            <a:pPr algn="l">
              <a:lnSpc>
                <a:spcPts val="2084"/>
              </a:lnSpc>
            </a:pPr>
          </a:p>
          <a:p>
            <a:pPr algn="ctr">
              <a:lnSpc>
                <a:spcPts val="2084"/>
              </a:lnSpc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1111" r="0" b="-61111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246948" y="948787"/>
            <a:ext cx="15591759" cy="8229600"/>
            <a:chOff x="0" y="0"/>
            <a:chExt cx="4106471" cy="216746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106471" cy="2167467"/>
            </a:xfrm>
            <a:custGeom>
              <a:avLst/>
              <a:gdLst/>
              <a:ahLst/>
              <a:cxnLst/>
              <a:rect r="r" b="b" t="t" l="l"/>
              <a:pathLst>
                <a:path h="2167467" w="4106471">
                  <a:moveTo>
                    <a:pt x="12413" y="0"/>
                  </a:moveTo>
                  <a:lnTo>
                    <a:pt x="4094058" y="0"/>
                  </a:lnTo>
                  <a:cubicBezTo>
                    <a:pt x="4100914" y="0"/>
                    <a:pt x="4106471" y="5558"/>
                    <a:pt x="4106471" y="12413"/>
                  </a:cubicBezTo>
                  <a:lnTo>
                    <a:pt x="4106471" y="2155053"/>
                  </a:lnTo>
                  <a:cubicBezTo>
                    <a:pt x="4106471" y="2158346"/>
                    <a:pt x="4105164" y="2161503"/>
                    <a:pt x="4102836" y="2163831"/>
                  </a:cubicBezTo>
                  <a:cubicBezTo>
                    <a:pt x="4100507" y="2166159"/>
                    <a:pt x="4097350" y="2167467"/>
                    <a:pt x="4094058" y="2167467"/>
                  </a:cubicBezTo>
                  <a:lnTo>
                    <a:pt x="12413" y="2167467"/>
                  </a:lnTo>
                  <a:cubicBezTo>
                    <a:pt x="9121" y="2167467"/>
                    <a:pt x="5964" y="2166159"/>
                    <a:pt x="3636" y="2163831"/>
                  </a:cubicBezTo>
                  <a:cubicBezTo>
                    <a:pt x="1308" y="2161503"/>
                    <a:pt x="0" y="2158346"/>
                    <a:pt x="0" y="2155053"/>
                  </a:cubicBezTo>
                  <a:lnTo>
                    <a:pt x="0" y="12413"/>
                  </a:lnTo>
                  <a:cubicBezTo>
                    <a:pt x="0" y="9121"/>
                    <a:pt x="1308" y="5964"/>
                    <a:pt x="3636" y="3636"/>
                  </a:cubicBezTo>
                  <a:cubicBezTo>
                    <a:pt x="5964" y="1308"/>
                    <a:pt x="9121" y="0"/>
                    <a:pt x="12413" y="0"/>
                  </a:cubicBezTo>
                  <a:close/>
                </a:path>
              </a:pathLst>
            </a:custGeom>
            <a:solidFill>
              <a:srgbClr val="FFFFFF">
                <a:alpha val="86667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4106471" cy="21865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4116604" y="3457352"/>
            <a:ext cx="2586506" cy="3675913"/>
          </a:xfrm>
          <a:custGeom>
            <a:avLst/>
            <a:gdLst/>
            <a:ahLst/>
            <a:cxnLst/>
            <a:rect r="r" b="b" t="t" l="l"/>
            <a:pathLst>
              <a:path h="3675913" w="2586506">
                <a:moveTo>
                  <a:pt x="0" y="0"/>
                </a:moveTo>
                <a:lnTo>
                  <a:pt x="2586507" y="0"/>
                </a:lnTo>
                <a:lnTo>
                  <a:pt x="2586507" y="3675914"/>
                </a:lnTo>
                <a:lnTo>
                  <a:pt x="0" y="36759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47836" y="2068009"/>
            <a:ext cx="12447601" cy="6555067"/>
          </a:xfrm>
          <a:custGeom>
            <a:avLst/>
            <a:gdLst/>
            <a:ahLst/>
            <a:cxnLst/>
            <a:rect r="r" b="b" t="t" l="l"/>
            <a:pathLst>
              <a:path h="6555067" w="12447601">
                <a:moveTo>
                  <a:pt x="0" y="0"/>
                </a:moveTo>
                <a:lnTo>
                  <a:pt x="12447601" y="0"/>
                </a:lnTo>
                <a:lnTo>
                  <a:pt x="12447601" y="6555067"/>
                </a:lnTo>
                <a:lnTo>
                  <a:pt x="0" y="655506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79000"/>
            </a:blip>
            <a:stretch>
              <a:fillRect l="0" t="0" r="0" b="0"/>
            </a:stretch>
          </a:blipFill>
          <a:ln w="9525" cap="sq">
            <a:solidFill>
              <a:srgbClr val="000000">
                <a:alpha val="78824"/>
              </a:srgbClr>
            </a:solidFill>
            <a:prstDash val="solid"/>
            <a:miter/>
          </a:ln>
        </p:spPr>
      </p:sp>
      <p:sp>
        <p:nvSpPr>
          <p:cNvPr name="TextBox 8" id="8"/>
          <p:cNvSpPr txBox="true"/>
          <p:nvPr/>
        </p:nvSpPr>
        <p:spPr>
          <a:xfrm rot="0">
            <a:off x="3346160" y="933450"/>
            <a:ext cx="10906040" cy="8154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548"/>
              </a:lnSpc>
              <a:spcBef>
                <a:spcPct val="0"/>
              </a:spcBef>
            </a:pPr>
            <a:r>
              <a:rPr lang="en-US" sz="4745" spc="37">
                <a:solidFill>
                  <a:srgbClr val="010101"/>
                </a:solidFill>
                <a:latin typeface="Archivo Black"/>
                <a:ea typeface="Archivo Black"/>
                <a:cs typeface="Archivo Black"/>
                <a:sym typeface="Archivo Black"/>
              </a:rPr>
              <a:t>SUPPLY CHAIN VIEW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895437" y="3786419"/>
            <a:ext cx="2722103" cy="33468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84"/>
              </a:lnSpc>
            </a:pPr>
            <a:r>
              <a:rPr lang="en-US" b="true" sz="1510" spc="148">
                <a:solidFill>
                  <a:srgbClr val="100F0D"/>
                </a:solidFill>
                <a:latin typeface="Montserrat Light Bold"/>
                <a:ea typeface="Montserrat Light Bold"/>
                <a:cs typeface="Montserrat Light Bold"/>
                <a:sym typeface="Montserrat Light Bold"/>
              </a:rPr>
              <a:t>Key Insights:</a:t>
            </a:r>
          </a:p>
          <a:p>
            <a:pPr algn="ctr">
              <a:lnSpc>
                <a:spcPts val="2084"/>
              </a:lnSpc>
            </a:pPr>
          </a:p>
          <a:p>
            <a:pPr algn="l" marL="652205" indent="-217402" lvl="2">
              <a:lnSpc>
                <a:spcPts val="2084"/>
              </a:lnSpc>
              <a:buFont typeface="Arial"/>
              <a:buChar char="⚬"/>
            </a:pPr>
            <a:r>
              <a:rPr lang="en-US" sz="1510" spc="148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Forecast Accuracy % &amp; Net Error analysis</a:t>
            </a:r>
          </a:p>
          <a:p>
            <a:pPr algn="l" marL="652205" indent="-217402" lvl="2">
              <a:lnSpc>
                <a:spcPts val="2084"/>
              </a:lnSpc>
              <a:buFont typeface="Arial"/>
              <a:buChar char="⚬"/>
            </a:pPr>
            <a:r>
              <a:rPr lang="en-US" sz="1510" spc="148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Trends in Accuracy &amp; Net Error for operational improvements</a:t>
            </a:r>
          </a:p>
          <a:p>
            <a:pPr algn="l">
              <a:lnSpc>
                <a:spcPts val="2084"/>
              </a:lnSpc>
            </a:pPr>
          </a:p>
          <a:p>
            <a:pPr algn="l">
              <a:lnSpc>
                <a:spcPts val="2084"/>
              </a:lnSpc>
            </a:pPr>
          </a:p>
          <a:p>
            <a:pPr algn="ctr">
              <a:lnSpc>
                <a:spcPts val="2084"/>
              </a:lnSpc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DAGdp0BtJnA</dc:identifier>
  <dcterms:modified xsi:type="dcterms:W3CDTF">2011-08-01T06:04:30Z</dcterms:modified>
  <cp:revision>1</cp:revision>
  <dc:title>Atliq</dc:title>
</cp:coreProperties>
</file>